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2" showSpecialPlsOnTitleSld="0" saveSubsetFonts="1" autoCompressPictures="0">
  <p:sldMasterIdLst>
    <p:sldMasterId id="2147483672" r:id="rId1"/>
  </p:sldMasterIdLst>
  <p:notesMasterIdLst>
    <p:notesMasterId r:id="rId18"/>
  </p:notesMasterIdLst>
  <p:handoutMasterIdLst>
    <p:handoutMasterId r:id="rId19"/>
  </p:handoutMasterIdLst>
  <p:sldIdLst>
    <p:sldId id="258" r:id="rId2"/>
    <p:sldId id="259" r:id="rId3"/>
    <p:sldId id="260" r:id="rId4"/>
    <p:sldId id="261" r:id="rId5"/>
    <p:sldId id="262" r:id="rId6"/>
    <p:sldId id="263" r:id="rId7"/>
    <p:sldId id="268" r:id="rId8"/>
    <p:sldId id="277" r:id="rId9"/>
    <p:sldId id="269" r:id="rId10"/>
    <p:sldId id="270" r:id="rId11"/>
    <p:sldId id="272" r:id="rId12"/>
    <p:sldId id="279" r:id="rId13"/>
    <p:sldId id="273" r:id="rId14"/>
    <p:sldId id="280" r:id="rId15"/>
    <p:sldId id="274" r:id="rId16"/>
    <p:sldId id="276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70"/>
    <p:restoredTop sz="94849"/>
  </p:normalViewPr>
  <p:slideViewPr>
    <p:cSldViewPr snapToGrid="0">
      <p:cViewPr varScale="1">
        <p:scale>
          <a:sx n="103" d="100"/>
          <a:sy n="103" d="100"/>
        </p:scale>
        <p:origin x="1216" y="17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68" d="100"/>
          <a:sy n="168" d="100"/>
        </p:scale>
        <p:origin x="6640" y="21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557D316-E712-C569-7226-D4235571B12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E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8CE4931-3E25-D5AD-139E-700245ACEC6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E402B8-48FA-F849-A8CD-42ED4E2AD121}" type="datetimeFigureOut">
              <a:rPr lang="en-ES" smtClean="0"/>
              <a:t>20/6/23</a:t>
            </a:fld>
            <a:endParaRPr lang="en-E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112078-1AA9-E9DD-B821-E7C882ADA92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E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CB0F1E-0CD5-A0E2-4EEB-3A77254405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B91191-37AA-7B4C-8A71-EC96C52F65A1}" type="slidenum">
              <a:rPr lang="en-ES" smtClean="0"/>
              <a:t>‹#›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9331658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E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A03259-8B58-1B4D-A82D-2F3917399155}" type="datetimeFigureOut">
              <a:rPr lang="en-ES" smtClean="0"/>
              <a:t>20/6/23</a:t>
            </a:fld>
            <a:endParaRPr lang="en-E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E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222CF-9CFB-2D40-9144-299D124B5C11}" type="slidenum">
              <a:rPr lang="en-ES" smtClean="0"/>
              <a:t>‹#›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3225866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hyperlink" Target="https://www.cmic.polimi.it/ricerca/elenco-gruppi-di-ricerca/labs-compbiomech/" TargetMode="External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0064" y="5735637"/>
            <a:ext cx="11880000" cy="900000"/>
          </a:xfrm>
        </p:spPr>
        <p:txBody>
          <a:bodyPr/>
          <a:lstStyle/>
          <a:p>
            <a:endParaRPr lang="en-ES" dirty="0"/>
          </a:p>
        </p:txBody>
      </p:sp>
      <p:pic>
        <p:nvPicPr>
          <p:cNvPr id="8" name="Picture 7" descr="A picture containing black, darkness&#10;&#10;Description automatically generated">
            <a:extLst>
              <a:ext uri="{FF2B5EF4-FFF2-40B4-BE49-F238E27FC236}">
                <a16:creationId xmlns:a16="http://schemas.microsoft.com/office/drawing/2014/main" id="{B85602EE-8A7A-805F-F0D5-929EF0C457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42467" y="5735637"/>
            <a:ext cx="3001772" cy="900000"/>
          </a:xfrm>
          <a:prstGeom prst="rect">
            <a:avLst/>
          </a:prstGeom>
        </p:spPr>
      </p:pic>
      <p:pic>
        <p:nvPicPr>
          <p:cNvPr id="10" name="Picture 9" descr="A picture containing black, darkness&#10;&#10;Description automatically generated">
            <a:extLst>
              <a:ext uri="{FF2B5EF4-FFF2-40B4-BE49-F238E27FC236}">
                <a16:creationId xmlns:a16="http://schemas.microsoft.com/office/drawing/2014/main" id="{9A7DE364-C43D-3804-94DB-FFB2F867A0A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23788" y="5753222"/>
            <a:ext cx="2060533" cy="900000"/>
          </a:xfrm>
          <a:prstGeom prst="rect">
            <a:avLst/>
          </a:prstGeom>
        </p:spPr>
      </p:pic>
      <p:pic>
        <p:nvPicPr>
          <p:cNvPr id="4" name="Immagine 3" descr="01_Polimi_centrato_COL_positivo.eps">
            <a:extLst>
              <a:ext uri="{FF2B5EF4-FFF2-40B4-BE49-F238E27FC236}">
                <a16:creationId xmlns:a16="http://schemas.microsoft.com/office/drawing/2014/main" id="{86515117-7BF1-02BB-5128-7AD642FEBA3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479" y="5753222"/>
            <a:ext cx="1155556" cy="900000"/>
          </a:xfrm>
          <a:prstGeom prst="rect">
            <a:avLst/>
          </a:prstGeom>
        </p:spPr>
      </p:pic>
      <p:grpSp>
        <p:nvGrpSpPr>
          <p:cNvPr id="9" name="Gruppo 4">
            <a:extLst>
              <a:ext uri="{FF2B5EF4-FFF2-40B4-BE49-F238E27FC236}">
                <a16:creationId xmlns:a16="http://schemas.microsoft.com/office/drawing/2014/main" id="{07808520-3D46-63F4-F2AC-04E3AB3AF2D7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348035" y="5500408"/>
            <a:ext cx="2195648" cy="1104959"/>
            <a:chOff x="727675" y="5402681"/>
            <a:chExt cx="2562905" cy="1318804"/>
          </a:xfrm>
        </p:grpSpPr>
        <p:sp>
          <p:nvSpPr>
            <p:cNvPr id="11" name="Text Box 67">
              <a:extLst>
                <a:ext uri="{FF2B5EF4-FFF2-40B4-BE49-F238E27FC236}">
                  <a16:creationId xmlns:a16="http://schemas.microsoft.com/office/drawing/2014/main" id="{6E62F800-12FB-ECBA-9CE5-FCF3CF085E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7675" y="5402681"/>
              <a:ext cx="2562905" cy="369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1200" b="1" dirty="0"/>
                <a:t>LABORATORY of BIOLOGICAL STRUCTURE MECHANICS</a:t>
              </a:r>
            </a:p>
          </p:txBody>
        </p:sp>
        <p:sp>
          <p:nvSpPr>
            <p:cNvPr id="12" name="Text Box 69">
              <a:extLst>
                <a:ext uri="{FF2B5EF4-FFF2-40B4-BE49-F238E27FC236}">
                  <a16:creationId xmlns:a16="http://schemas.microsoft.com/office/drawing/2014/main" id="{DA246A1C-68EF-2799-C868-FEDA1447A7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8838" y="6536819"/>
              <a:ext cx="2260580" cy="184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1200" dirty="0" err="1">
                  <a:hlinkClick r:id="rId5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LaBS</a:t>
              </a:r>
              <a:r>
                <a:rPr lang="it-IT" sz="1200" dirty="0">
                  <a:hlinkClick r:id="rId5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 - </a:t>
              </a:r>
              <a:r>
                <a:rPr lang="it-IT" sz="1200" dirty="0" err="1">
                  <a:hlinkClick r:id="rId5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CompBiomech</a:t>
              </a:r>
              <a:r>
                <a:rPr lang="it-IT" sz="1200" dirty="0">
                  <a:hlinkClick r:id="rId5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 (polimi.it)</a:t>
              </a:r>
              <a:endParaRPr lang="it-IT" sz="1200" b="1" dirty="0"/>
            </a:p>
          </p:txBody>
        </p:sp>
        <p:pic>
          <p:nvPicPr>
            <p:cNvPr id="13" name="Picture 70">
              <a:extLst>
                <a:ext uri="{FF2B5EF4-FFF2-40B4-BE49-F238E27FC236}">
                  <a16:creationId xmlns:a16="http://schemas.microsoft.com/office/drawing/2014/main" id="{C6B852E8-5DC6-0B7C-1776-8FCF80912DF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60636" y="6066919"/>
              <a:ext cx="1296987" cy="469900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4933486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63C89-89DD-3846-B4D3-7F14677C7594}" type="datetime1">
              <a:rPr lang="es-ES_tradnl" smtClean="0"/>
              <a:t>20/6/23</a:t>
            </a:fld>
            <a:endParaRPr lang="en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03DC1-8BF5-8C40-81E4-0B5E7DF9A00D}" type="slidenum">
              <a:rPr lang="en-ES" smtClean="0"/>
              <a:t>‹#›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38015688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77C7A-72BD-D84B-995B-1B9321C5C5C6}" type="datetime1">
              <a:rPr lang="es-ES_tradnl" smtClean="0"/>
              <a:t>20/6/23</a:t>
            </a:fld>
            <a:endParaRPr lang="en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03DC1-8BF5-8C40-81E4-0B5E7DF9A00D}" type="slidenum">
              <a:rPr lang="en-ES" smtClean="0"/>
              <a:t>‹#›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1227932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CA2AC-B622-F74D-8B56-1E92B6EF0CBF}" type="datetime1">
              <a:rPr lang="es-ES_tradnl" smtClean="0"/>
              <a:t>20/6/23</a:t>
            </a:fld>
            <a:endParaRPr lang="en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03DC1-8BF5-8C40-81E4-0B5E7DF9A00D}" type="slidenum">
              <a:rPr lang="en-ES" smtClean="0"/>
              <a:t>‹#›</a:t>
            </a:fld>
            <a:r>
              <a:rPr lang="en-E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33634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77684-DEC7-E845-A3A8-8F7E3F9AB6B8}" type="datetime1">
              <a:rPr lang="es-ES_tradnl" smtClean="0"/>
              <a:t>20/6/23</a:t>
            </a:fld>
            <a:endParaRPr lang="en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03DC1-8BF5-8C40-81E4-0B5E7DF9A00D}" type="slidenum">
              <a:rPr lang="en-ES" smtClean="0"/>
              <a:t>‹#›</a:t>
            </a:fld>
            <a:endParaRPr lang="en-ES" dirty="0"/>
          </a:p>
        </p:txBody>
      </p:sp>
    </p:spTree>
    <p:extLst>
      <p:ext uri="{BB962C8B-B14F-4D97-AF65-F5344CB8AC3E}">
        <p14:creationId xmlns:p14="http://schemas.microsoft.com/office/powerpoint/2010/main" val="27516516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451D3-FE40-3140-8DEA-E2B3F69631DF}" type="datetime1">
              <a:rPr lang="es-ES_tradnl" smtClean="0"/>
              <a:t>20/6/23</a:t>
            </a:fld>
            <a:endParaRPr lang="en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03DC1-8BF5-8C40-81E4-0B5E7DF9A00D}" type="slidenum">
              <a:rPr lang="en-ES" smtClean="0"/>
              <a:t>‹#›</a:t>
            </a:fld>
            <a:endParaRPr lang="en-ES" dirty="0"/>
          </a:p>
        </p:txBody>
      </p:sp>
    </p:spTree>
    <p:extLst>
      <p:ext uri="{BB962C8B-B14F-4D97-AF65-F5344CB8AC3E}">
        <p14:creationId xmlns:p14="http://schemas.microsoft.com/office/powerpoint/2010/main" val="22789839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E6999-F627-B64C-AA19-259FE23C4D53}" type="datetime1">
              <a:rPr lang="es-ES_tradnl" smtClean="0"/>
              <a:t>20/6/23</a:t>
            </a:fld>
            <a:endParaRPr lang="en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03DC1-8BF5-8C40-81E4-0B5E7DF9A00D}" type="slidenum">
              <a:rPr lang="en-ES" smtClean="0"/>
              <a:t>‹#›</a:t>
            </a:fld>
            <a:endParaRPr lang="en-ES" dirty="0"/>
          </a:p>
        </p:txBody>
      </p:sp>
    </p:spTree>
    <p:extLst>
      <p:ext uri="{BB962C8B-B14F-4D97-AF65-F5344CB8AC3E}">
        <p14:creationId xmlns:p14="http://schemas.microsoft.com/office/powerpoint/2010/main" val="41175639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7537E-0C19-E840-B371-F3E324EB587F}" type="datetime1">
              <a:rPr lang="es-ES_tradnl" smtClean="0"/>
              <a:t>20/6/23</a:t>
            </a:fld>
            <a:endParaRPr lang="en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03DC1-8BF5-8C40-81E4-0B5E7DF9A00D}" type="slidenum">
              <a:rPr lang="en-ES" smtClean="0"/>
              <a:t>‹#›</a:t>
            </a:fld>
            <a:endParaRPr lang="en-ES" dirty="0"/>
          </a:p>
        </p:txBody>
      </p:sp>
    </p:spTree>
    <p:extLst>
      <p:ext uri="{BB962C8B-B14F-4D97-AF65-F5344CB8AC3E}">
        <p14:creationId xmlns:p14="http://schemas.microsoft.com/office/powerpoint/2010/main" val="362739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18F87-1077-C344-BE43-ECDBF7104362}" type="datetime1">
              <a:rPr lang="es-ES_tradnl" smtClean="0"/>
              <a:t>20/6/23</a:t>
            </a:fld>
            <a:endParaRPr lang="en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03DC1-8BF5-8C40-81E4-0B5E7DF9A00D}" type="slidenum">
              <a:rPr lang="en-ES" smtClean="0"/>
              <a:t>‹#›</a:t>
            </a:fld>
            <a:endParaRPr lang="en-ES" dirty="0"/>
          </a:p>
        </p:txBody>
      </p:sp>
    </p:spTree>
    <p:extLst>
      <p:ext uri="{BB962C8B-B14F-4D97-AF65-F5344CB8AC3E}">
        <p14:creationId xmlns:p14="http://schemas.microsoft.com/office/powerpoint/2010/main" val="31379674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9379E-B24F-BB4D-B6CE-0768A84B737A}" type="datetime1">
              <a:rPr lang="es-ES_tradnl" smtClean="0"/>
              <a:t>20/6/23</a:t>
            </a:fld>
            <a:endParaRPr lang="en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03DC1-8BF5-8C40-81E4-0B5E7DF9A00D}" type="slidenum">
              <a:rPr lang="en-ES" smtClean="0"/>
              <a:t>‹#›</a:t>
            </a:fld>
            <a:endParaRPr lang="en-ES" dirty="0"/>
          </a:p>
        </p:txBody>
      </p:sp>
    </p:spTree>
    <p:extLst>
      <p:ext uri="{BB962C8B-B14F-4D97-AF65-F5344CB8AC3E}">
        <p14:creationId xmlns:p14="http://schemas.microsoft.com/office/powerpoint/2010/main" val="2701086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603A7-2EE6-D342-A014-7C82AD36B3F9}" type="datetime1">
              <a:rPr lang="es-ES_tradnl" smtClean="0"/>
              <a:t>20/6/23</a:t>
            </a:fld>
            <a:endParaRPr lang="en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03DC1-8BF5-8C40-81E4-0B5E7DF9A00D}" type="slidenum">
              <a:rPr lang="en-ES" smtClean="0"/>
              <a:t>‹#›</a:t>
            </a:fld>
            <a:endParaRPr lang="en-ES" dirty="0"/>
          </a:p>
        </p:txBody>
      </p:sp>
    </p:spTree>
    <p:extLst>
      <p:ext uri="{BB962C8B-B14F-4D97-AF65-F5344CB8AC3E}">
        <p14:creationId xmlns:p14="http://schemas.microsoft.com/office/powerpoint/2010/main" val="18015738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D11C55-8BB6-9B4A-9019-4B3B4998A00E}" type="datetime1">
              <a:rPr lang="es-ES_tradnl" smtClean="0"/>
              <a:t>20/6/23</a:t>
            </a:fld>
            <a:endParaRPr lang="en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903DC1-8BF5-8C40-81E4-0B5E7DF9A00D}" type="slidenum">
              <a:rPr lang="en-ES" smtClean="0"/>
              <a:t>‹#›</a:t>
            </a:fld>
            <a:endParaRPr lang="en-ES" dirty="0"/>
          </a:p>
        </p:txBody>
      </p:sp>
    </p:spTree>
    <p:extLst>
      <p:ext uri="{BB962C8B-B14F-4D97-AF65-F5344CB8AC3E}">
        <p14:creationId xmlns:p14="http://schemas.microsoft.com/office/powerpoint/2010/main" val="3468379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png"/><Relationship Id="rId4" Type="http://schemas.openxmlformats.org/officeDocument/2006/relationships/image" Target="../media/image1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AF5AF5-CC9D-E498-0816-BF191E3FEC6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ES" dirty="0">
                <a:latin typeface="Arial" panose="020B0604020202020204" pitchFamily="34" charset="0"/>
                <a:cs typeface="Arial" panose="020B0604020202020204" pitchFamily="34" charset="0"/>
              </a:rPr>
              <a:t>Towards patient-specific modeling of Atherosclerotic Arterial Sections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C48BBE-5818-27DE-1D7B-2E2B6957AE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4735" y="3564753"/>
            <a:ext cx="9620376" cy="360000"/>
          </a:xfrm>
        </p:spPr>
        <p:txBody>
          <a:bodyPr>
            <a:normAutofit lnSpcReduction="10000"/>
          </a:bodyPr>
          <a:lstStyle/>
          <a:p>
            <a:r>
              <a:rPr lang="en-ES" sz="2000" dirty="0">
                <a:latin typeface="Arial" panose="020B0604020202020204" pitchFamily="34" charset="0"/>
                <a:cs typeface="Arial" panose="020B0604020202020204" pitchFamily="34" charset="0"/>
              </a:rPr>
              <a:t>Stephan Gahima</a:t>
            </a:r>
            <a:r>
              <a:rPr lang="en-ES" sz="2000" baseline="30000" dirty="0">
                <a:latin typeface="Arial" panose="020B0604020202020204" pitchFamily="34" charset="0"/>
                <a:cs typeface="Arial" panose="020B0604020202020204" pitchFamily="34" charset="0"/>
              </a:rPr>
              <a:t>1,2</a:t>
            </a:r>
            <a:endParaRPr lang="en-E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A364CB1-2B17-F44F-936C-B2E006332C6C}"/>
              </a:ext>
            </a:extLst>
          </p:cNvPr>
          <p:cNvSpPr txBox="1"/>
          <p:nvPr/>
        </p:nvSpPr>
        <p:spPr>
          <a:xfrm>
            <a:off x="1673264" y="3979543"/>
            <a:ext cx="9774855" cy="18466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1800" b="1" dirty="0">
                <a:solidFill>
                  <a:srgbClr val="0432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Pedro Dìez</a:t>
            </a:r>
            <a:r>
              <a:rPr lang="en-ES" sz="1800" b="1" baseline="30000" dirty="0">
                <a:solidFill>
                  <a:srgbClr val="0432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1,2</a:t>
            </a:r>
            <a:r>
              <a:rPr lang="en-ES" sz="1800" b="1" dirty="0">
                <a:solidFill>
                  <a:srgbClr val="0432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Marco Stefanati</a:t>
            </a:r>
            <a:r>
              <a:rPr lang="en-ES" sz="1800" b="1" baseline="30000" dirty="0">
                <a:solidFill>
                  <a:srgbClr val="0432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ES" sz="1800" b="1" dirty="0">
                <a:solidFill>
                  <a:srgbClr val="0432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José Féli</a:t>
            </a:r>
            <a:r>
              <a:rPr lang="it-IT" sz="1800" b="1" dirty="0">
                <a:solidFill>
                  <a:srgbClr val="0432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ES" sz="1800" b="1" dirty="0">
                <a:solidFill>
                  <a:srgbClr val="0432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Rodríguez Matas</a:t>
            </a:r>
            <a:r>
              <a:rPr lang="en-ES" sz="1800" b="1" baseline="30000" dirty="0">
                <a:solidFill>
                  <a:srgbClr val="0432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ES" sz="1800" b="1" dirty="0">
                <a:solidFill>
                  <a:srgbClr val="0432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1800" b="1" dirty="0">
                <a:solidFill>
                  <a:srgbClr val="0432FF"/>
                </a:solidFill>
                <a:effectLst/>
                <a:latin typeface="Arial" panose="020B0604020202020204" pitchFamily="34" charset="0"/>
              </a:rPr>
              <a:t>Alberto Garc</a:t>
            </a:r>
            <a:r>
              <a:rPr lang="en-GB" sz="1800" b="1" dirty="0">
                <a:solidFill>
                  <a:srgbClr val="0432FF"/>
                </a:solidFill>
                <a:latin typeface="Arial" panose="020B0604020202020204" pitchFamily="34" charset="0"/>
              </a:rPr>
              <a:t>í</a:t>
            </a:r>
            <a:r>
              <a:rPr lang="en-GB" sz="1800" b="1" dirty="0">
                <a:solidFill>
                  <a:srgbClr val="0432FF"/>
                </a:solidFill>
                <a:effectLst/>
                <a:latin typeface="Arial" panose="020B0604020202020204" pitchFamily="34" charset="0"/>
              </a:rPr>
              <a:t>a-Gonz</a:t>
            </a:r>
            <a:r>
              <a:rPr lang="en-GB" sz="1800" b="1" dirty="0">
                <a:solidFill>
                  <a:srgbClr val="0432FF"/>
                </a:solidFill>
                <a:latin typeface="Arial" panose="020B0604020202020204" pitchFamily="34" charset="0"/>
              </a:rPr>
              <a:t>á</a:t>
            </a:r>
            <a:r>
              <a:rPr lang="en-GB" sz="1800" b="1" dirty="0">
                <a:solidFill>
                  <a:srgbClr val="0432FF"/>
                </a:solidFill>
                <a:effectLst/>
                <a:latin typeface="Arial" panose="020B0604020202020204" pitchFamily="34" charset="0"/>
              </a:rPr>
              <a:t>lez</a:t>
            </a:r>
            <a:r>
              <a:rPr lang="en-GB" sz="1800" b="1" baseline="30000" dirty="0">
                <a:solidFill>
                  <a:srgbClr val="0432FF"/>
                </a:solidFill>
                <a:effectLst/>
                <a:latin typeface="Arial" panose="020B0604020202020204" pitchFamily="34" charset="0"/>
              </a:rPr>
              <a:t>1,2</a:t>
            </a:r>
          </a:p>
          <a:p>
            <a:endParaRPr lang="en-GB" sz="180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1100" baseline="30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en-GB" sz="11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Laboratori</a:t>
            </a:r>
            <a:r>
              <a:rPr lang="en-GB" sz="1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GB" sz="11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GB" sz="1100" dirty="0" err="1">
                <a:latin typeface="Arial" panose="020B0604020202020204" pitchFamily="34" charset="0"/>
                <a:cs typeface="Arial" panose="020B0604020202020204" pitchFamily="34" charset="0"/>
              </a:rPr>
              <a:t>à</a:t>
            </a:r>
            <a:r>
              <a:rPr lang="en-GB" sz="11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lcul</a:t>
            </a:r>
            <a:r>
              <a:rPr lang="en-GB" sz="1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1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Num</a:t>
            </a:r>
            <a:r>
              <a:rPr lang="en-GB" sz="1100" dirty="0" err="1">
                <a:latin typeface="Arial" panose="020B0604020202020204" pitchFamily="34" charset="0"/>
                <a:cs typeface="Arial" panose="020B0604020202020204" pitchFamily="34" charset="0"/>
              </a:rPr>
              <a:t>è</a:t>
            </a:r>
            <a:r>
              <a:rPr lang="en-GB" sz="11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ric</a:t>
            </a:r>
            <a:br>
              <a:rPr lang="en-GB" sz="11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E.T.S. de </a:t>
            </a:r>
            <a:r>
              <a:rPr lang="en-GB" sz="11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Ingenier</a:t>
            </a:r>
            <a:r>
              <a:rPr lang="en-GB" sz="1100" dirty="0" err="1">
                <a:latin typeface="Arial" panose="020B0604020202020204" pitchFamily="34" charset="0"/>
                <a:cs typeface="Arial" panose="020B0604020202020204" pitchFamily="34" charset="0"/>
              </a:rPr>
              <a:t>í</a:t>
            </a:r>
            <a:r>
              <a:rPr lang="en-GB" sz="11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GB" sz="1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de Caminos, </a:t>
            </a:r>
            <a:r>
              <a:rPr lang="en-GB" sz="11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Universitat</a:t>
            </a:r>
            <a:r>
              <a:rPr lang="en-GB" sz="1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1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Polit</a:t>
            </a:r>
            <a:r>
              <a:rPr lang="en-GB" sz="1100" dirty="0" err="1">
                <a:latin typeface="Arial" panose="020B0604020202020204" pitchFamily="34" charset="0"/>
                <a:cs typeface="Arial" panose="020B0604020202020204" pitchFamily="34" charset="0"/>
              </a:rPr>
              <a:t>è</a:t>
            </a:r>
            <a:r>
              <a:rPr lang="en-GB" sz="11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cnica</a:t>
            </a:r>
            <a:r>
              <a:rPr lang="en-GB" sz="1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de Catalunya</a:t>
            </a:r>
            <a:br>
              <a:rPr lang="en-GB" sz="11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Campus Norte UPC, 08034 Barcelona, Spain</a:t>
            </a:r>
            <a:br>
              <a:rPr lang="en-GB" sz="11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100" baseline="30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en-GB" sz="1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International </a:t>
            </a:r>
            <a:r>
              <a:rPr lang="en-GB" sz="11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Center</a:t>
            </a:r>
            <a:r>
              <a:rPr lang="en-GB" sz="1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for Numerical Methods in Engineering (CIMNE)</a:t>
            </a:r>
            <a:br>
              <a:rPr lang="en-GB" sz="11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100" baseline="30000" dirty="0"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en-GB" sz="1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Laboratory of Biological Structure Mechanics (</a:t>
            </a:r>
            <a:r>
              <a:rPr lang="en-GB" sz="11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LaBS</a:t>
            </a:r>
            <a:r>
              <a:rPr lang="en-GB" sz="1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), Department of Chemistry, Materials and</a:t>
            </a:r>
            <a:br>
              <a:rPr lang="en-GB" sz="11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Chemical Engineering “Giulio Natta”, </a:t>
            </a:r>
            <a:r>
              <a:rPr lang="en-GB" sz="11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Politecnico</a:t>
            </a:r>
            <a:r>
              <a:rPr lang="en-GB" sz="1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di Milano, Milan, Italy</a:t>
            </a:r>
            <a:endParaRPr lang="en-GB" sz="110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E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13EB6EF-1554-8261-6A65-68ED1E3C8037}"/>
              </a:ext>
            </a:extLst>
          </p:cNvPr>
          <p:cNvSpPr txBox="1"/>
          <p:nvPr/>
        </p:nvSpPr>
        <p:spPr>
          <a:xfrm>
            <a:off x="743881" y="4610484"/>
            <a:ext cx="28007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err="1">
                <a:solidFill>
                  <a:srgbClr val="0432FF"/>
                </a:solidFill>
              </a:rPr>
              <a:t>Zhongzhao</a:t>
            </a:r>
            <a:r>
              <a:rPr lang="en-GB" b="1" dirty="0">
                <a:solidFill>
                  <a:srgbClr val="0432FF"/>
                </a:solidFill>
              </a:rPr>
              <a:t> Teng </a:t>
            </a:r>
          </a:p>
          <a:p>
            <a:r>
              <a:rPr lang="en-GB" sz="1400" dirty="0"/>
              <a:t>from the University of Cambridge</a:t>
            </a:r>
            <a:endParaRPr lang="en-ES" sz="1400" dirty="0"/>
          </a:p>
        </p:txBody>
      </p:sp>
    </p:spTree>
    <p:extLst>
      <p:ext uri="{BB962C8B-B14F-4D97-AF65-F5344CB8AC3E}">
        <p14:creationId xmlns:p14="http://schemas.microsoft.com/office/powerpoint/2010/main" val="4263798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F66290D-5169-2C99-094F-1D3BEEAA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 dirty="0"/>
          </a:p>
        </p:txBody>
      </p:sp>
      <p:sp>
        <p:nvSpPr>
          <p:cNvPr id="6" name="Content Placeholder 2 2">
            <a:extLst>
              <a:ext uri="{FF2B5EF4-FFF2-40B4-BE49-F238E27FC236}">
                <a16:creationId xmlns:a16="http://schemas.microsoft.com/office/drawing/2014/main" id="{55C8C080-29E2-F134-CC07-D2E085ED3622}"/>
              </a:ext>
            </a:extLst>
          </p:cNvPr>
          <p:cNvSpPr txBox="1">
            <a:spLocks/>
          </p:cNvSpPr>
          <p:nvPr/>
        </p:nvSpPr>
        <p:spPr>
          <a:xfrm>
            <a:off x="915600" y="4328410"/>
            <a:ext cx="10515600" cy="7356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s-ES" sz="2000" dirty="0"/>
          </a:p>
        </p:txBody>
      </p:sp>
      <p:pic>
        <p:nvPicPr>
          <p:cNvPr id="18" name="Picture 17" descr="A picture containing text, screenshot, font, line&#10;&#10;Description automatically generated">
            <a:extLst>
              <a:ext uri="{FF2B5EF4-FFF2-40B4-BE49-F238E27FC236}">
                <a16:creationId xmlns:a16="http://schemas.microsoft.com/office/drawing/2014/main" id="{DA9E831E-0157-2E6F-EA62-F87E621178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3426" y="6101166"/>
            <a:ext cx="3960000" cy="735688"/>
          </a:xfrm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979501A-5F7D-4B73-F347-C44C8BD55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ES" dirty="0"/>
              <a:t>9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801C628-9DDB-65A0-8865-439B539481F2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ES" dirty="0"/>
              <a:t>Hierarchical Level Sets – </a:t>
            </a:r>
            <a:r>
              <a:rPr lang="en-ES" sz="3600" dirty="0"/>
              <a:t>to deal with multiple materials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06000800-EABD-7F1B-0C93-ADFC6BB35BCA}"/>
                  </a:ext>
                </a:extLst>
              </p:cNvPr>
              <p:cNvSpPr txBox="1"/>
              <p:nvPr/>
            </p:nvSpPr>
            <p:spPr>
              <a:xfrm>
                <a:off x="990600" y="2082478"/>
                <a:ext cx="10515600" cy="22006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Wingdings" pitchFamily="2" charset="2"/>
                  <a:buChar char="§"/>
                </a:pPr>
                <a:r>
                  <a:rPr lang="en-GB" sz="2000" dirty="0"/>
                  <a:t>The level set functions are represented as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ES" sz="2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ES" sz="2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𝜙</m:t>
                        </m:r>
                      </m:e>
                      <m:sup>
                        <m:r>
                          <a:rPr lang="es-E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(</m:t>
                        </m:r>
                        <m:r>
                          <a:rPr lang="es-E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𝑘</m:t>
                        </m:r>
                        <m:r>
                          <a:rPr lang="es-E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)</m:t>
                        </m:r>
                      </m:sup>
                    </m:sSup>
                  </m:oMath>
                </a14:m>
                <a:endParaRPr lang="es-ES" sz="2000" dirty="0">
                  <a:ea typeface="Cambria Math" panose="02040503050406030204" pitchFamily="18" charset="0"/>
                </a:endParaRPr>
              </a:p>
              <a:p>
                <a:pPr marL="342900" indent="-342900">
                  <a:buFont typeface="Wingdings" pitchFamily="2" charset="2"/>
                  <a:buChar char="§"/>
                </a:pPr>
                <a:r>
                  <a:rPr lang="en-GB" sz="2000" dirty="0"/>
                  <a:t>Given</a:t>
                </a:r>
                <a:r>
                  <a:rPr lang="en-ES" sz="20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2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E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s-E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h</m:t>
                        </m:r>
                      </m:sub>
                    </m:sSub>
                    <m:d>
                      <m:dPr>
                        <m:ctrlPr>
                          <a:rPr lang="es-E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s-E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l-GR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Ω</m:t>
                            </m:r>
                          </m:e>
                          <m:sup>
                            <m:r>
                              <a:rPr lang="es-E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𝐵</m:t>
                            </m:r>
                          </m:sup>
                        </m:sSup>
                      </m:e>
                    </m:d>
                  </m:oMath>
                </a14:m>
                <a:r>
                  <a:rPr lang="en-GB" sz="2000" dirty="0"/>
                  <a:t>, the </a:t>
                </a:r>
                <a:r>
                  <a:rPr lang="en-GB" sz="2000" b="1" dirty="0">
                    <a:ln>
                      <a:solidFill>
                        <a:srgbClr val="FF0000"/>
                      </a:solidFill>
                    </a:ln>
                    <a:solidFill>
                      <a:srgbClr val="FFC000"/>
                    </a:solidFill>
                  </a:rPr>
                  <a:t>level sets are discretized </a:t>
                </a:r>
                <a:r>
                  <a:rPr lang="en-GB" sz="2000" dirty="0"/>
                  <a:t>as:</a:t>
                </a:r>
                <a:endParaRPr lang="en-ES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s-ES" sz="2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s-E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𝜙</m:t>
                          </m:r>
                        </m:e>
                        <m:sup>
                          <m:r>
                            <a:rPr lang="es-E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r>
                            <a:rPr lang="es-E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  <m:r>
                            <a:rPr lang="es-E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</m:t>
                          </m:r>
                        </m:sup>
                      </m:sSup>
                      <m:d>
                        <m:dPr>
                          <m:ctrlPr>
                            <a:rPr lang="es-ES" sz="20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sz="20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  <m:r>
                        <a:rPr lang="es-ES" sz="20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≈</m:t>
                      </m:r>
                      <m:r>
                        <a:rPr lang="es-E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nary>
                        <m:naryPr>
                          <m:chr m:val="∑"/>
                          <m:ctrlPr>
                            <a:rPr lang="es-E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s-E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𝑖</m:t>
                          </m:r>
                          <m:r>
                            <a:rPr lang="es-E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sSub>
                            <m:sSubPr>
                              <m:ctrlPr>
                                <a:rPr lang="es-E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es-E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𝑝</m:t>
                              </m:r>
                            </m:sub>
                          </m:sSub>
                        </m:sup>
                        <m:e>
                          <m:sSub>
                            <m:sSubPr>
                              <m:ctrlPr>
                                <a:rPr lang="es-E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[</m:t>
                              </m:r>
                              <m:sSubSup>
                                <m:sSubSupPr>
                                  <m:ctrlPr>
                                    <a:rPr lang="es-ES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l-G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𝜱</m:t>
                                  </m:r>
                                </m:e>
                                <m:sub/>
                                <m:sup>
                                  <m:r>
                                    <a:rPr lang="es-ES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𝑘</m:t>
                                  </m:r>
                                </m:sup>
                              </m:sSubSup>
                              <m:r>
                                <a:rPr lang="es-E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]</m:t>
                              </m:r>
                            </m:e>
                            <m:sub>
                              <m:r>
                                <a:rPr lang="es-E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sSub>
                            <m:sSubPr>
                              <m:ctrlPr>
                                <a:rPr lang="es-E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s-E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s-E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r>
                            <a:rPr lang="es-ES" sz="20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𝒙</m:t>
                          </m:r>
                          <m:r>
                            <a:rPr lang="es-E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lang="en-ES" sz="2000" dirty="0"/>
              </a:p>
              <a:p>
                <a:pPr marL="342900" indent="-342900">
                  <a:buFont typeface="Wingdings" pitchFamily="2" charset="2"/>
                  <a:buChar char="§"/>
                </a:pPr>
                <a:r>
                  <a:rPr lang="en-GB" sz="2000" dirty="0"/>
                  <a:t>Evaluation of local quantities by combining the level sets.</a:t>
                </a:r>
                <a:endParaRPr lang="en-ES" sz="2000" dirty="0"/>
              </a:p>
              <a:p>
                <a:pPr marL="342900" indent="-342900">
                  <a:buFont typeface="Wingdings" pitchFamily="2" charset="2"/>
                  <a:buChar char="§"/>
                </a:pPr>
                <a:endParaRPr lang="en-ES" sz="2000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06000800-EABD-7F1B-0C93-ADFC6BB35B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0600" y="2082478"/>
                <a:ext cx="10515600" cy="2200667"/>
              </a:xfrm>
              <a:prstGeom prst="rect">
                <a:avLst/>
              </a:prstGeom>
              <a:blipFill>
                <a:blip r:embed="rId3"/>
                <a:stretch>
                  <a:fillRect l="-603" t="-14943" b="-38506"/>
                </a:stretch>
              </a:blipFill>
            </p:spPr>
            <p:txBody>
              <a:bodyPr/>
              <a:lstStyle/>
              <a:p>
                <a:r>
                  <a:rPr lang="en-E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Picture 14" descr="A picture containing circle, screenshot, colorfulness, graphics&#10;&#10;Description automatically generated">
            <a:extLst>
              <a:ext uri="{FF2B5EF4-FFF2-40B4-BE49-F238E27FC236}">
                <a16:creationId xmlns:a16="http://schemas.microsoft.com/office/drawing/2014/main" id="{F1A8599D-185D-0D70-E2BA-5A06D82020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026" y="4354536"/>
            <a:ext cx="3900000" cy="1800000"/>
          </a:xfrm>
          <a:prstGeom prst="rect">
            <a:avLst/>
          </a:prstGeom>
        </p:spPr>
      </p:pic>
      <p:pic>
        <p:nvPicPr>
          <p:cNvPr id="17" name="Picture 16" descr="A picture containing colorfulness, screenshot, graphics, circle&#10;&#10;Description automatically generated">
            <a:extLst>
              <a:ext uri="{FF2B5EF4-FFF2-40B4-BE49-F238E27FC236}">
                <a16:creationId xmlns:a16="http://schemas.microsoft.com/office/drawing/2014/main" id="{9B6B25A7-B06B-B283-1D50-68EB25D2C1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46000" y="4337048"/>
            <a:ext cx="3900000" cy="1800000"/>
          </a:xfrm>
          <a:prstGeom prst="rect">
            <a:avLst/>
          </a:prstGeom>
        </p:spPr>
      </p:pic>
      <p:pic>
        <p:nvPicPr>
          <p:cNvPr id="20" name="Picture 19" descr="A picture containing screenshot, colorfulness, graphics&#10;&#10;Description automatically generated">
            <a:extLst>
              <a:ext uri="{FF2B5EF4-FFF2-40B4-BE49-F238E27FC236}">
                <a16:creationId xmlns:a16="http://schemas.microsoft.com/office/drawing/2014/main" id="{2927315B-4D76-8516-EA72-88CB4FD9C80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53400" y="4349645"/>
            <a:ext cx="3900000" cy="1800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CD5D51C7-5A0C-B8BC-BB2E-0C3D84C353AE}"/>
                  </a:ext>
                </a:extLst>
              </p:cNvPr>
              <p:cNvSpPr txBox="1"/>
              <p:nvPr/>
            </p:nvSpPr>
            <p:spPr>
              <a:xfrm>
                <a:off x="2978330" y="4238020"/>
                <a:ext cx="545469" cy="39299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ES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E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𝜙</m:t>
                          </m:r>
                        </m:e>
                        <m:sup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(1)</m:t>
                          </m:r>
                        </m:sup>
                      </m:sSup>
                    </m:oMath>
                  </m:oMathPara>
                </a14:m>
                <a:endParaRPr lang="en-ES" dirty="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CD5D51C7-5A0C-B8BC-BB2E-0C3D84C353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8330" y="4238020"/>
                <a:ext cx="545469" cy="392993"/>
              </a:xfrm>
              <a:prstGeom prst="rect">
                <a:avLst/>
              </a:prstGeom>
              <a:blipFill>
                <a:blip r:embed="rId7"/>
                <a:stretch>
                  <a:fillRect l="-2273" r="-4545" b="-9375"/>
                </a:stretch>
              </a:blipFill>
            </p:spPr>
            <p:txBody>
              <a:bodyPr/>
              <a:lstStyle/>
              <a:p>
                <a:r>
                  <a:rPr lang="en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DE6A668F-9231-92E4-564F-3D1E665FDFE5}"/>
                  </a:ext>
                </a:extLst>
              </p:cNvPr>
              <p:cNvSpPr txBox="1"/>
              <p:nvPr/>
            </p:nvSpPr>
            <p:spPr>
              <a:xfrm>
                <a:off x="4815600" y="4252383"/>
                <a:ext cx="545469" cy="39299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ES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E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𝜙</m:t>
                          </m:r>
                        </m:e>
                        <m:sup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(2)</m:t>
                          </m:r>
                        </m:sup>
                      </m:sSup>
                    </m:oMath>
                  </m:oMathPara>
                </a14:m>
                <a:endParaRPr lang="en-ES" dirty="0"/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DE6A668F-9231-92E4-564F-3D1E665FDF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15600" y="4252383"/>
                <a:ext cx="545469" cy="392993"/>
              </a:xfrm>
              <a:prstGeom prst="rect">
                <a:avLst/>
              </a:prstGeom>
              <a:blipFill>
                <a:blip r:embed="rId8"/>
                <a:stretch>
                  <a:fillRect l="-2326" r="-6977" b="-9677"/>
                </a:stretch>
              </a:blipFill>
            </p:spPr>
            <p:txBody>
              <a:bodyPr/>
              <a:lstStyle/>
              <a:p>
                <a:r>
                  <a:rPr lang="en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C3CFC06D-EEBB-89E2-3C76-CA24D62F0DF6}"/>
                  </a:ext>
                </a:extLst>
              </p:cNvPr>
              <p:cNvSpPr txBox="1"/>
              <p:nvPr/>
            </p:nvSpPr>
            <p:spPr>
              <a:xfrm>
                <a:off x="6969530" y="4238019"/>
                <a:ext cx="545469" cy="39299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ES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E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𝜙</m:t>
                          </m:r>
                        </m:e>
                        <m:sup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(3)</m:t>
                          </m:r>
                        </m:sup>
                      </m:sSup>
                    </m:oMath>
                  </m:oMathPara>
                </a14:m>
                <a:endParaRPr lang="en-ES" dirty="0"/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C3CFC06D-EEBB-89E2-3C76-CA24D62F0D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69530" y="4238019"/>
                <a:ext cx="545469" cy="392993"/>
              </a:xfrm>
              <a:prstGeom prst="rect">
                <a:avLst/>
              </a:prstGeom>
              <a:blipFill>
                <a:blip r:embed="rId9"/>
                <a:stretch>
                  <a:fillRect l="-2273" r="-4545" b="-9375"/>
                </a:stretch>
              </a:blipFill>
            </p:spPr>
            <p:txBody>
              <a:bodyPr/>
              <a:lstStyle/>
              <a:p>
                <a:r>
                  <a:rPr lang="en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C11F7C77-09AD-2D90-C650-1B169E7CDE98}"/>
                  </a:ext>
                </a:extLst>
              </p:cNvPr>
              <p:cNvSpPr txBox="1"/>
              <p:nvPr/>
            </p:nvSpPr>
            <p:spPr>
              <a:xfrm>
                <a:off x="8824337" y="4252383"/>
                <a:ext cx="545469" cy="39299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ES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E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𝜙</m:t>
                          </m:r>
                        </m:e>
                        <m:sup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(4)</m:t>
                          </m:r>
                        </m:sup>
                      </m:sSup>
                    </m:oMath>
                  </m:oMathPara>
                </a14:m>
                <a:endParaRPr lang="en-ES" dirty="0"/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C11F7C77-09AD-2D90-C650-1B169E7CDE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24337" y="4252383"/>
                <a:ext cx="545469" cy="392993"/>
              </a:xfrm>
              <a:prstGeom prst="rect">
                <a:avLst/>
              </a:prstGeom>
              <a:blipFill>
                <a:blip r:embed="rId10"/>
                <a:stretch>
                  <a:fillRect l="-4651" r="-4651" b="-9677"/>
                </a:stretch>
              </a:blipFill>
            </p:spPr>
            <p:txBody>
              <a:bodyPr/>
              <a:lstStyle/>
              <a:p>
                <a:r>
                  <a:rPr lang="en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CB1DC503-BFD6-FC68-4C9D-7FADBABAF1AC}"/>
                  </a:ext>
                </a:extLst>
              </p:cNvPr>
              <p:cNvSpPr txBox="1"/>
              <p:nvPr/>
            </p:nvSpPr>
            <p:spPr>
              <a:xfrm>
                <a:off x="10885731" y="4238018"/>
                <a:ext cx="545469" cy="39299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ES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E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𝜙</m:t>
                          </m:r>
                        </m:e>
                        <m:sup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(5)</m:t>
                          </m:r>
                        </m:sup>
                      </m:sSup>
                    </m:oMath>
                  </m:oMathPara>
                </a14:m>
                <a:endParaRPr lang="en-ES" dirty="0"/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CB1DC503-BFD6-FC68-4C9D-7FADBABAF1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5731" y="4238018"/>
                <a:ext cx="545469" cy="392993"/>
              </a:xfrm>
              <a:prstGeom prst="rect">
                <a:avLst/>
              </a:prstGeom>
              <a:blipFill>
                <a:blip r:embed="rId11"/>
                <a:stretch>
                  <a:fillRect l="-2273" r="-4545" b="-9375"/>
                </a:stretch>
              </a:blipFill>
            </p:spPr>
            <p:txBody>
              <a:bodyPr/>
              <a:lstStyle/>
              <a:p>
                <a:r>
                  <a:rPr lang="en-E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167168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644D154-5FEC-60C0-E7B4-68EBCCA08C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3485699-F04C-9A57-4908-BC1FFE358E63}"/>
              </a:ext>
            </a:extLst>
          </p:cNvPr>
          <p:cNvSpPr txBox="1"/>
          <p:nvPr/>
        </p:nvSpPr>
        <p:spPr>
          <a:xfrm>
            <a:off x="1285104" y="256801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E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E2E2F4-955F-FAFE-FCB5-A266124397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ES" dirty="0"/>
              <a:t>10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A57919D-7775-9A2C-CA2E-2A9487F051B7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ES" dirty="0"/>
              <a:t>Classical FE </a:t>
            </a:r>
            <a:endParaRPr lang="en-ES" sz="3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CDEEF66-B982-2802-BBB8-9F91C4C88069}"/>
                  </a:ext>
                </a:extLst>
              </p:cNvPr>
              <p:cNvSpPr txBox="1"/>
              <p:nvPr/>
            </p:nvSpPr>
            <p:spPr>
              <a:xfrm>
                <a:off x="990600" y="2437885"/>
                <a:ext cx="10515600" cy="9989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trlPr>
                            <a:rPr lang="en-ES" sz="240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sty m:val="p"/>
                              <m:brk m:alnAt="23"/>
                            </m:rPr>
                            <a:rPr lang="el-GR" sz="24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Ω</m:t>
                          </m:r>
                        </m:sub>
                        <m:sup/>
                        <m:e>
                          <m:r>
                            <a:rPr lang="en-ES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𝝈</m:t>
                          </m:r>
                          <m:d>
                            <m:dPr>
                              <m:ctrlPr>
                                <a:rPr lang="es-ES" sz="24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s-ES" sz="24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𝒖</m:t>
                              </m:r>
                            </m:e>
                          </m:d>
                          <m:r>
                            <a:rPr lang="es-ES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:</m:t>
                          </m:r>
                          <m:r>
                            <a:rPr lang="es-ES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𝜺</m:t>
                          </m:r>
                          <m:d>
                            <m:dPr>
                              <m:ctrlPr>
                                <a:rPr lang="es-ES" sz="24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s-ES" sz="24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𝒗</m:t>
                              </m:r>
                            </m:e>
                          </m:d>
                          <m:r>
                            <a:rPr lang="es-ES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es-E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𝑑</m:t>
                          </m:r>
                          <m:r>
                            <m:rPr>
                              <m:sty m:val="p"/>
                            </m:rPr>
                            <a:rPr lang="el-GR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Ω</m:t>
                          </m:r>
                          <m:r>
                            <a:rPr lang="es-E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− </m:t>
                          </m:r>
                          <m:nary>
                            <m:naryPr>
                              <m:ctrlPr>
                                <a:rPr lang="es-E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naryPr>
                            <m:sub>
                              <m:sSub>
                                <m:sSubPr>
                                  <m:ctrlPr>
                                    <a:rPr lang="es-ES" sz="24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l-GR" sz="24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Γ</m:t>
                                  </m:r>
                                </m:e>
                                <m:sub>
                                  <m:r>
                                    <a:rPr lang="es-ES" sz="24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𝑅</m:t>
                                  </m:r>
                                </m:sub>
                              </m:sSub>
                            </m:sub>
                            <m:sup/>
                            <m:e>
                              <m:r>
                                <a:rPr lang="es-E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𝛼</m:t>
                              </m:r>
                              <m:r>
                                <a:rPr lang="es-E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s-ES" sz="24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𝒖</m:t>
                              </m:r>
                              <m:r>
                                <a:rPr lang="es-E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∙</m:t>
                              </m:r>
                              <m:acc>
                                <m:accPr>
                                  <m:chr m:val="̂"/>
                                  <m:ctrlPr>
                                    <a:rPr lang="es-ES" sz="2400" b="1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s-ES" sz="2400" b="1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𝒏</m:t>
                                  </m:r>
                                </m:e>
                              </m:acc>
                              <m:r>
                                <a:rPr lang="es-E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s-E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𝑑</m:t>
                              </m:r>
                              <m:r>
                                <m:rPr>
                                  <m:sty m:val="p"/>
                                </m:rPr>
                                <a:rPr lang="el-GR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Γ</m:t>
                              </m:r>
                              <m:r>
                                <a:rPr lang="es-E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=</m:t>
                              </m:r>
                              <m:nary>
                                <m:naryPr>
                                  <m:ctrlPr>
                                    <a:rPr lang="es-ES" sz="24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sSub>
                                    <m:sSubPr>
                                      <m:ctrlPr>
                                        <a:rPr lang="es-ES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l-GR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Γ</m:t>
                                      </m:r>
                                    </m:e>
                                    <m:sub>
                                      <m:r>
                                        <a:rPr lang="es-ES" sz="2400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𝑁</m:t>
                                      </m:r>
                                    </m:sub>
                                  </m:sSub>
                                </m:sub>
                                <m:sup/>
                                <m:e>
                                  <m:r>
                                    <a:rPr lang="es-ES" sz="24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𝒕</m:t>
                                  </m:r>
                                  <m:r>
                                    <a:rPr lang="es-ES" sz="24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∙</m:t>
                                  </m:r>
                                  <m:acc>
                                    <m:accPr>
                                      <m:chr m:val="̂"/>
                                      <m:ctrlPr>
                                        <a:rPr lang="es-ES" sz="2400" b="1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s-ES" sz="2400" b="1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𝒏</m:t>
                                      </m:r>
                                    </m:e>
                                  </m:acc>
                                  <m:r>
                                    <a:rPr lang="es-ES" sz="24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es-ES" sz="24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𝑑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l-GR" sz="24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Γ</m:t>
                                  </m:r>
                                  <m:r>
                                    <a:rPr lang="es-ES" sz="24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 </m:t>
                                  </m:r>
                                </m:e>
                              </m:nary>
                            </m:e>
                          </m:nary>
                        </m:e>
                      </m:nary>
                    </m:oMath>
                  </m:oMathPara>
                </a14:m>
                <a:endParaRPr lang="en-ES" sz="2400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CDEEF66-B982-2802-BBB8-9F91C4C880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0600" y="2437885"/>
                <a:ext cx="10515600" cy="998928"/>
              </a:xfrm>
              <a:prstGeom prst="rect">
                <a:avLst/>
              </a:prstGeom>
              <a:blipFill>
                <a:blip r:embed="rId2"/>
                <a:stretch>
                  <a:fillRect t="-146835" b="-215190"/>
                </a:stretch>
              </a:blipFill>
            </p:spPr>
            <p:txBody>
              <a:bodyPr/>
              <a:lstStyle/>
              <a:p>
                <a:r>
                  <a:rPr lang="en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2FC94EB6-0C97-7159-705E-B67521646E70}"/>
                  </a:ext>
                </a:extLst>
              </p:cNvPr>
              <p:cNvSpPr txBox="1"/>
              <p:nvPr/>
            </p:nvSpPr>
            <p:spPr>
              <a:xfrm>
                <a:off x="990600" y="3613150"/>
                <a:ext cx="10515600" cy="14372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s-ES" sz="2000" dirty="0" err="1">
                    <a:ea typeface="Cambria Math" panose="02040503050406030204" pitchFamily="18" charset="0"/>
                  </a:rPr>
                  <a:t>Displacem</a:t>
                </a:r>
                <a:r>
                  <a:rPr lang="es-ES" sz="2000" dirty="0">
                    <a:ea typeface="Cambria Math" panose="02040503050406030204" pitchFamily="18" charset="0"/>
                  </a:rPr>
                  <a:t>ents are distrectized as </a:t>
                </a:r>
              </a:p>
              <a:p>
                <a:pPr lv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ES" sz="24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𝒖</m:t>
                      </m:r>
                      <m:d>
                        <m:dPr>
                          <m:ctrlPr>
                            <a:rPr lang="es-ES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  <m:r>
                        <a:rPr lang="es-ES" sz="24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≈</m:t>
                      </m:r>
                      <m:r>
                        <a:rPr lang="es-E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nary>
                        <m:naryPr>
                          <m:chr m:val="∑"/>
                          <m:ctrlPr>
                            <a:rPr lang="es-E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s-E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𝑖</m:t>
                          </m:r>
                          <m:r>
                            <a:rPr lang="es-E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sSub>
                            <m:sSubPr>
                              <m:ctrlPr>
                                <a:rPr lang="es-E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es-E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𝑝</m:t>
                              </m:r>
                            </m:sub>
                          </m:sSub>
                        </m:sup>
                        <m:e>
                          <m:sSub>
                            <m:sSubPr>
                              <m:ctrlPr>
                                <a:rPr lang="es-E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sz="24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𝑼</m:t>
                              </m:r>
                            </m:e>
                            <m:sub>
                              <m:r>
                                <a:rPr lang="es-E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sSub>
                            <m:sSubPr>
                              <m:ctrlPr>
                                <a:rPr lang="es-E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s-E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s-E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r>
                            <a:rPr lang="es-ES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𝒙</m:t>
                          </m:r>
                          <m:r>
                            <a:rPr lang="es-E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lang="en-ES" sz="2400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2FC94EB6-0C97-7159-705E-B67521646E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0600" y="3613150"/>
                <a:ext cx="10515600" cy="1437253"/>
              </a:xfrm>
              <a:prstGeom prst="rect">
                <a:avLst/>
              </a:prstGeom>
              <a:blipFill>
                <a:blip r:embed="rId3"/>
                <a:stretch>
                  <a:fillRect l="-603" t="-59649" b="-124561"/>
                </a:stretch>
              </a:blipFill>
            </p:spPr>
            <p:txBody>
              <a:bodyPr/>
              <a:lstStyle/>
              <a:p>
                <a:r>
                  <a:rPr lang="en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2B3D403F-4304-B2C8-1C61-4E9ACEEC4082}"/>
                  </a:ext>
                </a:extLst>
              </p:cNvPr>
              <p:cNvSpPr txBox="1"/>
              <p:nvPr/>
            </p:nvSpPr>
            <p:spPr>
              <a:xfrm>
                <a:off x="838200" y="5405829"/>
                <a:ext cx="10515600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s-ES" sz="24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sz="2400" b="1" i="1">
                              <a:latin typeface="Cambria Math" panose="02040503050406030204" pitchFamily="18" charset="0"/>
                            </a:rPr>
                            <m:t>𝑲</m:t>
                          </m:r>
                          <m:r>
                            <a:rPr lang="es-ES" sz="2400" b="1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s-ES" sz="2400" b="1" i="1">
                              <a:latin typeface="Cambria Math" panose="02040503050406030204" pitchFamily="18" charset="0"/>
                            </a:rPr>
                            <m:t>𝑴</m:t>
                          </m:r>
                        </m:e>
                      </m:d>
                      <m:r>
                        <a:rPr lang="es-ES" sz="2400" b="1" i="1">
                          <a:latin typeface="Cambria Math" panose="02040503050406030204" pitchFamily="18" charset="0"/>
                        </a:rPr>
                        <m:t>𝑼</m:t>
                      </m:r>
                      <m:r>
                        <a:rPr lang="es-ES" sz="24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s-ES" sz="2400" b="1" i="1">
                          <a:latin typeface="Cambria Math" panose="02040503050406030204" pitchFamily="18" charset="0"/>
                        </a:rPr>
                        <m:t>𝑭</m:t>
                      </m:r>
                    </m:oMath>
                  </m:oMathPara>
                </a14:m>
                <a:endParaRPr lang="en-ES" sz="2400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2B3D403F-4304-B2C8-1C61-4E9ACEEC40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5405829"/>
                <a:ext cx="10515600" cy="4616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E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375518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A picture containing colorfulness, line, graphics, design&#10;&#10;Description automatically generated">
            <a:extLst>
              <a:ext uri="{FF2B5EF4-FFF2-40B4-BE49-F238E27FC236}">
                <a16:creationId xmlns:a16="http://schemas.microsoft.com/office/drawing/2014/main" id="{540778D7-9053-B2C7-24F4-5A47D3B112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9889" y="4555087"/>
            <a:ext cx="5160917" cy="2160000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644D154-5FEC-60C0-E7B4-68EBCCA08C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3485699-F04C-9A57-4908-BC1FFE358E63}"/>
              </a:ext>
            </a:extLst>
          </p:cNvPr>
          <p:cNvSpPr txBox="1"/>
          <p:nvPr/>
        </p:nvSpPr>
        <p:spPr>
          <a:xfrm>
            <a:off x="1285104" y="256801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E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E2E2F4-955F-FAFE-FCB5-A266124397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ES" dirty="0"/>
              <a:t>11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A57919D-7775-9A2C-CA2E-2A9487F051B7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ES" dirty="0"/>
              <a:t>From Classical to Unfitted FE </a:t>
            </a:r>
            <a:endParaRPr lang="en-ES" sz="3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34FD34B3-5C0C-16C0-AA4F-AC357C0324A6}"/>
                  </a:ext>
                </a:extLst>
              </p:cNvPr>
              <p:cNvSpPr txBox="1"/>
              <p:nvPr/>
            </p:nvSpPr>
            <p:spPr>
              <a:xfrm>
                <a:off x="990600" y="2080352"/>
                <a:ext cx="10515600" cy="22374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GB" sz="2400" dirty="0"/>
                  <a:t>Level sets for </a:t>
                </a:r>
                <a:r>
                  <a:rPr lang="en-GB" sz="2400" b="1" dirty="0">
                    <a:ln>
                      <a:solidFill>
                        <a:srgbClr val="FF0000"/>
                      </a:solidFill>
                    </a:ln>
                    <a:solidFill>
                      <a:srgbClr val="FFC000"/>
                    </a:solidFill>
                  </a:rPr>
                  <a:t>identifying and classifying </a:t>
                </a:r>
                <a:r>
                  <a:rPr lang="en-GB" sz="2400" dirty="0"/>
                  <a:t>the (</a:t>
                </a:r>
                <a:r>
                  <a:rPr lang="en-GB" sz="2400" i="1" dirty="0"/>
                  <a:t>active</a:t>
                </a:r>
                <a:r>
                  <a:rPr lang="en-GB" sz="2400" dirty="0"/>
                  <a:t>) elements and nodes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ES" sz="24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𝒖</m:t>
                      </m:r>
                      <m:d>
                        <m:dPr>
                          <m:ctrlPr>
                            <a:rPr lang="es-ES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  <m:r>
                        <a:rPr lang="es-ES" sz="24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≈</m:t>
                      </m:r>
                      <m:r>
                        <a:rPr lang="es-E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nary>
                        <m:naryPr>
                          <m:chr m:val="∑"/>
                          <m:ctrlPr>
                            <a:rPr lang="es-E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s-E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𝑖</m:t>
                          </m:r>
                          <m:r>
                            <a:rPr lang="es-E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sSub>
                            <m:sSubPr>
                              <m:ctrlPr>
                                <a:rPr lang="es-E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es-E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𝑎𝑐𝑡</m:t>
                              </m:r>
                            </m:sub>
                          </m:sSub>
                        </m:sup>
                        <m:e>
                          <m:sSub>
                            <m:sSubPr>
                              <m:ctrlPr>
                                <a:rPr lang="es-E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sz="24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𝑼</m:t>
                              </m:r>
                            </m:e>
                            <m:sub>
                              <m:r>
                                <a:rPr lang="es-E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sSub>
                            <m:sSubPr>
                              <m:ctrlPr>
                                <a:rPr lang="es-E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s-E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s-E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r>
                            <a:rPr lang="es-ES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𝒙</m:t>
                          </m:r>
                          <m:r>
                            <a:rPr lang="es-E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lang="en-GB" sz="2400" dirty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GB" sz="2400" dirty="0"/>
                  <a:t>And enable the </a:t>
                </a:r>
                <a:r>
                  <a:rPr lang="en-GB" sz="2400" b="1" dirty="0">
                    <a:ln>
                      <a:solidFill>
                        <a:srgbClr val="FF0000"/>
                      </a:solidFill>
                    </a:ln>
                    <a:solidFill>
                      <a:srgbClr val="FFC000"/>
                    </a:solidFill>
                  </a:rPr>
                  <a:t>evaluation of </a:t>
                </a:r>
                <a:r>
                  <a:rPr lang="en-ES" sz="2400" b="1" dirty="0">
                    <a:ln>
                      <a:solidFill>
                        <a:srgbClr val="FF0000"/>
                      </a:solidFill>
                    </a:ln>
                    <a:solidFill>
                      <a:srgbClr val="FFC000"/>
                    </a:solidFill>
                  </a:rPr>
                  <a:t>the integrals</a:t>
                </a:r>
                <a:r>
                  <a:rPr lang="en-ES" sz="2400" dirty="0"/>
                  <a:t>.</a:t>
                </a: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34FD34B3-5C0C-16C0-AA4F-AC357C0324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0600" y="2080352"/>
                <a:ext cx="10515600" cy="2237472"/>
              </a:xfrm>
              <a:prstGeom prst="rect">
                <a:avLst/>
              </a:prstGeom>
              <a:blipFill>
                <a:blip r:embed="rId3"/>
                <a:stretch>
                  <a:fillRect l="-844" t="-20339" b="-62147"/>
                </a:stretch>
              </a:blipFill>
            </p:spPr>
            <p:txBody>
              <a:bodyPr/>
              <a:lstStyle/>
              <a:p>
                <a:r>
                  <a:rPr lang="en-E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Picture 14" descr="A picture containing circle, screenshot, diagram, design&#10;&#10;Description automatically generated">
            <a:extLst>
              <a:ext uri="{FF2B5EF4-FFF2-40B4-BE49-F238E27FC236}">
                <a16:creationId xmlns:a16="http://schemas.microsoft.com/office/drawing/2014/main" id="{37EAE762-837A-3B75-D76D-72602F6EBB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38696" y="3133088"/>
            <a:ext cx="2867504" cy="2843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1989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F692009-5BE5-3098-A5AC-D16B6CF7DC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5FEA56-ED30-0784-6E10-7B4D9A4719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ES" dirty="0"/>
              <a:t>12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CF9A179-37FD-B1ED-7431-8D95BA15C030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ES" dirty="0"/>
              <a:t>Numerical Results </a:t>
            </a:r>
            <a:r>
              <a:rPr lang="en-ES" sz="3600" dirty="0"/>
              <a:t>– Unfitted VS Classical FE</a:t>
            </a:r>
          </a:p>
        </p:txBody>
      </p:sp>
      <p:pic>
        <p:nvPicPr>
          <p:cNvPr id="21" name="Picture 20" descr="A picture containing text, screenshot, colorfulness, circle&#10;&#10;Description automatically generated">
            <a:extLst>
              <a:ext uri="{FF2B5EF4-FFF2-40B4-BE49-F238E27FC236}">
                <a16:creationId xmlns:a16="http://schemas.microsoft.com/office/drawing/2014/main" id="{ED0F8DDA-1802-9453-DB55-72D2367BFE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221" y="2380475"/>
            <a:ext cx="7242757" cy="3960000"/>
          </a:xfrm>
          <a:prstGeom prst="rect">
            <a:avLst/>
          </a:prstGeom>
        </p:spPr>
      </p:pic>
      <p:pic>
        <p:nvPicPr>
          <p:cNvPr id="23" name="Picture 22" descr="A picture containing circle, colorfulness, electric blue, screenshot&#10;&#10;Description automatically generated">
            <a:extLst>
              <a:ext uri="{FF2B5EF4-FFF2-40B4-BE49-F238E27FC236}">
                <a16:creationId xmlns:a16="http://schemas.microsoft.com/office/drawing/2014/main" id="{03E9EC6A-EC46-35CA-8F19-6707E4EEFE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2162" y="2519765"/>
            <a:ext cx="3626827" cy="3960000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78FBD0BE-3419-D84B-DBF7-18989AE7103C}"/>
              </a:ext>
            </a:extLst>
          </p:cNvPr>
          <p:cNvSpPr txBox="1"/>
          <p:nvPr/>
        </p:nvSpPr>
        <p:spPr>
          <a:xfrm>
            <a:off x="990600" y="2335099"/>
            <a:ext cx="1698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ES" dirty="0"/>
              <a:t>Unfitted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087C9CD-8908-59AC-E1A7-D0E43855DFD5}"/>
              </a:ext>
            </a:extLst>
          </p:cNvPr>
          <p:cNvSpPr txBox="1"/>
          <p:nvPr/>
        </p:nvSpPr>
        <p:spPr>
          <a:xfrm>
            <a:off x="5246914" y="2364600"/>
            <a:ext cx="1698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ES" dirty="0"/>
              <a:t>Classical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D1C94E7-6078-464F-59CA-CA72919936E8}"/>
              </a:ext>
            </a:extLst>
          </p:cNvPr>
          <p:cNvSpPr txBox="1"/>
          <p:nvPr/>
        </p:nvSpPr>
        <p:spPr>
          <a:xfrm>
            <a:off x="8948057" y="2335099"/>
            <a:ext cx="2068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ES" dirty="0"/>
              <a:t>Relative error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B4869D-4A60-E786-241B-5C53F3E3D252}"/>
              </a:ext>
            </a:extLst>
          </p:cNvPr>
          <p:cNvSpPr txBox="1"/>
          <p:nvPr/>
        </p:nvSpPr>
        <p:spPr>
          <a:xfrm rot="16200000">
            <a:off x="2363318" y="4191198"/>
            <a:ext cx="23435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>
                <a:latin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lang="en-ES" sz="1600" dirty="0">
                <a:latin typeface="Calibri" panose="020F0502020204030204" pitchFamily="34" charset="0"/>
                <a:cs typeface="Calibri" panose="020F0502020204030204" pitchFamily="34" charset="0"/>
              </a:rPr>
              <a:t>isplacements magnitude</a:t>
            </a:r>
          </a:p>
        </p:txBody>
      </p:sp>
    </p:spTree>
    <p:extLst>
      <p:ext uri="{BB962C8B-B14F-4D97-AF65-F5344CB8AC3E}">
        <p14:creationId xmlns:p14="http://schemas.microsoft.com/office/powerpoint/2010/main" val="20561119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line, diagram, plot&#10;&#10;Description automatically generated">
            <a:extLst>
              <a:ext uri="{FF2B5EF4-FFF2-40B4-BE49-F238E27FC236}">
                <a16:creationId xmlns:a16="http://schemas.microsoft.com/office/drawing/2014/main" id="{0092C31C-DC53-38AB-E824-FC88FDEE13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6275" y="1649589"/>
            <a:ext cx="3575059" cy="3031791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4C609C-E5B0-7CFC-6A4A-01938A1B29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111617"/>
            <a:ext cx="10080000" cy="450000"/>
          </a:xfrm>
        </p:spPr>
        <p:txBody>
          <a:bodyPr>
            <a:noAutofit/>
          </a:bodyPr>
          <a:lstStyle/>
          <a:p>
            <a:r>
              <a:rPr lang="en-ES" sz="2000" dirty="0"/>
              <a:t>Relative error for </a:t>
            </a:r>
            <a:r>
              <a:rPr lang="en-ES" sz="2000" b="1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</a:rPr>
              <a:t>Total Deformation Energy</a:t>
            </a:r>
            <a:r>
              <a:rPr lang="en-ES" sz="2000" b="1" dirty="0">
                <a:solidFill>
                  <a:srgbClr val="FFC000"/>
                </a:solidFill>
              </a:rPr>
              <a:t> </a:t>
            </a:r>
            <a:r>
              <a:rPr lang="en-ES" sz="2000" dirty="0"/>
              <a:t>(TDE) can be </a:t>
            </a:r>
            <a:r>
              <a:rPr lang="en-ES" sz="2000" b="1" dirty="0"/>
              <a:t>&lt; 0.05 %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F692009-5BE5-3098-A5AC-D16B6CF7DC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5FEA56-ED30-0784-6E10-7B4D9A4719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ES" dirty="0"/>
              <a:t>13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CF9A179-37FD-B1ED-7431-8D95BA15C030}"/>
              </a:ext>
            </a:extLst>
          </p:cNvPr>
          <p:cNvSpPr txBox="1">
            <a:spLocks/>
          </p:cNvSpPr>
          <p:nvPr/>
        </p:nvSpPr>
        <p:spPr>
          <a:xfrm>
            <a:off x="905691" y="136525"/>
            <a:ext cx="10515600" cy="132556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ES" dirty="0"/>
              <a:t>Numerical Results </a:t>
            </a:r>
            <a:r>
              <a:rPr lang="en-ES" sz="3600" dirty="0"/>
              <a:t>– Convergence analysis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B00E694-07CB-597D-EECB-50FF41291018}"/>
              </a:ext>
            </a:extLst>
          </p:cNvPr>
          <p:cNvSpPr txBox="1"/>
          <p:nvPr/>
        </p:nvSpPr>
        <p:spPr>
          <a:xfrm>
            <a:off x="795242" y="5561617"/>
            <a:ext cx="10080000" cy="4500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ES" sz="2000" dirty="0"/>
              <a:t>Average relative error for </a:t>
            </a:r>
            <a:r>
              <a:rPr lang="en-ES" sz="2000" b="1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</a:rPr>
              <a:t>dispacements</a:t>
            </a:r>
            <a:r>
              <a:rPr lang="en-ES" sz="2000" dirty="0"/>
              <a:t> can be </a:t>
            </a:r>
            <a:r>
              <a:rPr lang="en-ES" sz="2000" b="1" dirty="0"/>
              <a:t>&lt; 0.5 %</a:t>
            </a:r>
          </a:p>
          <a:p>
            <a:endParaRPr lang="en-ES" dirty="0"/>
          </a:p>
        </p:txBody>
      </p:sp>
      <p:pic>
        <p:nvPicPr>
          <p:cNvPr id="7" name="Picture 6" descr="A picture containing line, text, diagram, plot&#10;&#10;Description automatically generated">
            <a:extLst>
              <a:ext uri="{FF2B5EF4-FFF2-40B4-BE49-F238E27FC236}">
                <a16:creationId xmlns:a16="http://schemas.microsoft.com/office/drawing/2014/main" id="{36389D9A-BFB4-19A6-B004-80830D596D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24" y="1669353"/>
            <a:ext cx="3575059" cy="299226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625E1E71-B182-4BE2-677C-CC82A5951DF2}"/>
                  </a:ext>
                </a:extLst>
              </p:cNvPr>
              <p:cNvSpPr txBox="1"/>
              <p:nvPr/>
            </p:nvSpPr>
            <p:spPr>
              <a:xfrm>
                <a:off x="1543313" y="4441414"/>
                <a:ext cx="606000" cy="33855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ES" sz="16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sz="16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b>
                          <m:r>
                            <a:rPr lang="es-ES" sz="1600" b="0" i="1" smtClean="0">
                              <a:latin typeface="Cambria Math" panose="02040503050406030204" pitchFamily="18" charset="0"/>
                            </a:rPr>
                            <m:t>𝑎𝑐𝑡</m:t>
                          </m:r>
                        </m:sub>
                      </m:sSub>
                    </m:oMath>
                  </m:oMathPara>
                </a14:m>
                <a:endParaRPr lang="es-ES" sz="1600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625E1E71-B182-4BE2-677C-CC82A5951D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3313" y="4441414"/>
                <a:ext cx="606000" cy="33855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7EEEB547-F989-4430-8E40-F3948A496C9E}"/>
                  </a:ext>
                </a:extLst>
              </p:cNvPr>
              <p:cNvSpPr txBox="1"/>
              <p:nvPr/>
            </p:nvSpPr>
            <p:spPr>
              <a:xfrm>
                <a:off x="5229242" y="4428351"/>
                <a:ext cx="606000" cy="33855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ES" sz="16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sz="16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b>
                          <m:r>
                            <a:rPr lang="es-ES" sz="1600" b="0" i="1" smtClean="0">
                              <a:latin typeface="Cambria Math" panose="02040503050406030204" pitchFamily="18" charset="0"/>
                            </a:rPr>
                            <m:t>𝑎𝑐𝑡</m:t>
                          </m:r>
                        </m:sub>
                      </m:sSub>
                    </m:oMath>
                  </m:oMathPara>
                </a14:m>
                <a:endParaRPr lang="es-ES" sz="1600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7EEEB547-F989-4430-8E40-F3948A496C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9242" y="4428351"/>
                <a:ext cx="606000" cy="33855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E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2" name="Picture 21" descr="A picture containing text, diagram, line, font&#10;&#10;Description automatically generated">
            <a:extLst>
              <a:ext uri="{FF2B5EF4-FFF2-40B4-BE49-F238E27FC236}">
                <a16:creationId xmlns:a16="http://schemas.microsoft.com/office/drawing/2014/main" id="{520BDFE4-1C61-F354-6B05-E2F4D06C341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02875" y="1738852"/>
            <a:ext cx="3872367" cy="3096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E2764099-EFEC-62D2-8371-72D85E1FB1B1}"/>
                  </a:ext>
                </a:extLst>
              </p:cNvPr>
              <p:cNvSpPr txBox="1"/>
              <p:nvPr/>
            </p:nvSpPr>
            <p:spPr>
              <a:xfrm>
                <a:off x="8446741" y="4428330"/>
                <a:ext cx="1814920" cy="58477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ES" sz="16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sz="16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b>
                          <m:r>
                            <a:rPr lang="es-ES" sz="1600" b="0" i="1" smtClean="0">
                              <a:latin typeface="Cambria Math" panose="02040503050406030204" pitchFamily="18" charset="0"/>
                            </a:rPr>
                            <m:t>𝑎𝑐𝑡</m:t>
                          </m:r>
                        </m:sub>
                      </m:sSub>
                    </m:oMath>
                  </m:oMathPara>
                </a14:m>
                <a:endParaRPr lang="es-ES" sz="1600" dirty="0"/>
              </a:p>
              <a:p>
                <a:r>
                  <a:rPr lang="en-GB" sz="1600" dirty="0"/>
                  <a:t>b</a:t>
                </a:r>
                <a:r>
                  <a:rPr lang="en-ES" sz="1600" dirty="0"/>
                  <a:t>ackground mesh</a:t>
                </a: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E2764099-EFEC-62D2-8371-72D85E1FB1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46741" y="4428330"/>
                <a:ext cx="1814920" cy="584775"/>
              </a:xfrm>
              <a:prstGeom prst="rect">
                <a:avLst/>
              </a:prstGeom>
              <a:blipFill>
                <a:blip r:embed="rId7"/>
                <a:stretch>
                  <a:fillRect l="-2098" r="-1399" b="-12766"/>
                </a:stretch>
              </a:blipFill>
            </p:spPr>
            <p:txBody>
              <a:bodyPr/>
              <a:lstStyle/>
              <a:p>
                <a:r>
                  <a:rPr lang="en-E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" name="Picture 19" descr="A picture containing circle, screenshot, colorfulness, graphics&#10;&#10;Description automatically generated">
            <a:extLst>
              <a:ext uri="{FF2B5EF4-FFF2-40B4-BE49-F238E27FC236}">
                <a16:creationId xmlns:a16="http://schemas.microsoft.com/office/drawing/2014/main" id="{1B6BD626-2A46-F12B-8D2A-F61C32A217B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69030" y="1681503"/>
            <a:ext cx="3978792" cy="3291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35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  <p:bldP spid="17" grpId="0" animBg="1"/>
      <p:bldP spid="12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32966AF-A815-A632-F652-1523B6AA9D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CC72345-0032-0C04-E3E7-EE4269F32BC6}"/>
              </a:ext>
            </a:extLst>
          </p:cNvPr>
          <p:cNvSpPr txBox="1"/>
          <p:nvPr/>
        </p:nvSpPr>
        <p:spPr>
          <a:xfrm>
            <a:off x="838200" y="1690688"/>
            <a:ext cx="5257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ES" sz="2400" dirty="0">
                <a:latin typeface="Arial" panose="020B0604020202020204" pitchFamily="34" charset="0"/>
                <a:cs typeface="Arial" panose="020B0604020202020204" pitchFamily="34" charset="0"/>
              </a:rPr>
              <a:t>Background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ES" sz="2400" dirty="0">
                <a:latin typeface="Arial" panose="020B0604020202020204" pitchFamily="34" charset="0"/>
                <a:cs typeface="Arial" panose="020B0604020202020204" pitchFamily="34" charset="0"/>
              </a:rPr>
              <a:t>Motivation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ES" sz="2400" dirty="0">
                <a:latin typeface="Arial" panose="020B0604020202020204" pitchFamily="34" charset="0"/>
                <a:cs typeface="Arial" panose="020B0604020202020204" pitchFamily="34" charset="0"/>
              </a:rPr>
              <a:t>Methods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ES" sz="2400" b="1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Contributions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B71BAB0-4626-8CD4-E264-18F6D0008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ES" dirty="0"/>
              <a:t>14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6E3F22E-B7F2-AE13-18F0-DC0A04C5137C}"/>
              </a:ext>
            </a:extLst>
          </p:cNvPr>
          <p:cNvCxnSpPr>
            <a:cxnSpLocks/>
          </p:cNvCxnSpPr>
          <p:nvPr/>
        </p:nvCxnSpPr>
        <p:spPr>
          <a:xfrm>
            <a:off x="3600000" y="180000"/>
            <a:ext cx="0" cy="651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D8645300-0B10-143C-B0B0-77F17FB167BE}"/>
              </a:ext>
            </a:extLst>
          </p:cNvPr>
          <p:cNvSpPr txBox="1"/>
          <p:nvPr/>
        </p:nvSpPr>
        <p:spPr>
          <a:xfrm>
            <a:off x="4782360" y="1300810"/>
            <a:ext cx="6480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en-GB" sz="2400" dirty="0"/>
              <a:t>Novel </a:t>
            </a:r>
            <a:r>
              <a:rPr lang="en-GB" sz="2400" b="1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</a:rPr>
              <a:t>modelling approach accounting for the surroundings</a:t>
            </a:r>
            <a:r>
              <a:rPr lang="en-GB" sz="2400" dirty="0"/>
              <a:t>.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en-GB" sz="2400" dirty="0">
                <a:solidFill>
                  <a:sysClr val="windowText" lastClr="000000"/>
                </a:solidFill>
              </a:rPr>
              <a:t>Incorporate hierarchical level sets within an </a:t>
            </a:r>
            <a:r>
              <a:rPr lang="en-GB" sz="2400" b="1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</a:rPr>
              <a:t>unfitted framework for patient-specific</a:t>
            </a:r>
            <a:r>
              <a:rPr lang="en-GB" sz="2400" dirty="0"/>
              <a:t> computations.</a:t>
            </a:r>
            <a:endParaRPr lang="en-ES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0C19583-84AE-973D-1041-CC12BA4BD8E5}"/>
                  </a:ext>
                </a:extLst>
              </p:cNvPr>
              <p:cNvSpPr txBox="1"/>
              <p:nvPr/>
            </p:nvSpPr>
            <p:spPr>
              <a:xfrm>
                <a:off x="5065461" y="4300517"/>
                <a:ext cx="5913798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285750" indent="-285750">
                  <a:buFont typeface="Wingdings" pitchFamily="2" charset="2"/>
                  <a:buChar char="Ø"/>
                </a:pPr>
                <a:r>
                  <a:rPr lang="en-ES" sz="2000" b="1" dirty="0">
                    <a:solidFill>
                      <a:srgbClr val="92D050"/>
                    </a:solidFill>
                  </a:rPr>
                  <a:t>Flexibility</a:t>
                </a:r>
                <a:r>
                  <a:rPr lang="en-ES" sz="2000" dirty="0"/>
                  <a:t> to change </a:t>
                </a:r>
                <a14:m>
                  <m:oMath xmlns:m="http://schemas.openxmlformats.org/officeDocument/2006/math">
                    <m:r>
                      <a:rPr lang="en-ES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ES" sz="2000" dirty="0"/>
                  <a:t> as desired.</a:t>
                </a:r>
              </a:p>
              <a:p>
                <a:pPr marL="285750" indent="-285750">
                  <a:buFont typeface="Wingdings" pitchFamily="2" charset="2"/>
                  <a:buChar char="Ø"/>
                </a:pPr>
                <a:r>
                  <a:rPr lang="en-ES" sz="2000" b="1" dirty="0">
                    <a:solidFill>
                      <a:srgbClr val="92D050"/>
                    </a:solidFill>
                  </a:rPr>
                  <a:t>No</a:t>
                </a:r>
                <a:r>
                  <a:rPr lang="en-ES" sz="2000" dirty="0"/>
                  <a:t> need for </a:t>
                </a:r>
                <a:r>
                  <a:rPr lang="en-ES" sz="2000" b="1" dirty="0">
                    <a:solidFill>
                      <a:srgbClr val="92D050"/>
                    </a:solidFill>
                  </a:rPr>
                  <a:t>remeshing</a:t>
                </a:r>
                <a:r>
                  <a:rPr lang="en-ES" sz="2000" dirty="0"/>
                  <a:t>.</a:t>
                </a:r>
              </a:p>
              <a:p>
                <a:pPr marL="285750" indent="-285750">
                  <a:buFont typeface="Wingdings" pitchFamily="2" charset="2"/>
                  <a:buChar char="Ø"/>
                </a:pPr>
                <a:r>
                  <a:rPr lang="en-ES" sz="2000" dirty="0"/>
                  <a:t>FE </a:t>
                </a:r>
                <a:r>
                  <a:rPr lang="en-ES" sz="2000" b="1" dirty="0">
                    <a:solidFill>
                      <a:srgbClr val="92D050"/>
                    </a:solidFill>
                  </a:rPr>
                  <a:t>solution from segmented</a:t>
                </a:r>
                <a:r>
                  <a:rPr lang="en-ES" sz="2000" dirty="0">
                    <a:solidFill>
                      <a:srgbClr val="92D050"/>
                    </a:solidFill>
                  </a:rPr>
                  <a:t> </a:t>
                </a:r>
                <a:r>
                  <a:rPr lang="en-ES" sz="2000" dirty="0"/>
                  <a:t>medical </a:t>
                </a:r>
                <a:r>
                  <a:rPr lang="en-ES" sz="2000" b="1" dirty="0">
                    <a:solidFill>
                      <a:srgbClr val="92D050"/>
                    </a:solidFill>
                  </a:rPr>
                  <a:t>images</a:t>
                </a:r>
                <a:r>
                  <a:rPr lang="en-ES" sz="2000" dirty="0"/>
                  <a:t>.</a:t>
                </a:r>
              </a:p>
              <a:p>
                <a:pPr marL="285750" indent="-285750">
                  <a:buFont typeface="Wingdings" pitchFamily="2" charset="2"/>
                  <a:buChar char="Ø"/>
                </a:pPr>
                <a:r>
                  <a:rPr lang="en-ES" sz="2000" dirty="0"/>
                  <a:t>Paves the way for </a:t>
                </a:r>
                <a:r>
                  <a:rPr lang="en-ES" sz="2000" b="1" dirty="0">
                    <a:solidFill>
                      <a:srgbClr val="92D050"/>
                    </a:solidFill>
                  </a:rPr>
                  <a:t>ROM</a:t>
                </a:r>
                <a:r>
                  <a:rPr lang="en-ES" sz="2000" dirty="0"/>
                  <a:t>.</a:t>
                </a:r>
                <a:endParaRPr lang="en-ES" sz="2000" b="1" dirty="0">
                  <a:solidFill>
                    <a:srgbClr val="92D050"/>
                  </a:solidFill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0C19583-84AE-973D-1041-CC12BA4BD8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5461" y="4300517"/>
                <a:ext cx="5913798" cy="1323439"/>
              </a:xfrm>
              <a:prstGeom prst="rect">
                <a:avLst/>
              </a:prstGeom>
              <a:blipFill>
                <a:blip r:embed="rId2"/>
                <a:stretch>
                  <a:fillRect l="-642" t="-1887" b="-6604"/>
                </a:stretch>
              </a:blipFill>
            </p:spPr>
            <p:txBody>
              <a:bodyPr/>
              <a:lstStyle/>
              <a:p>
                <a:r>
                  <a:rPr lang="en-E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474273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745CFD-9C56-C6F1-B2EC-E2B584E2DD2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ES" dirty="0"/>
              <a:t>Thanks for your attention!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87FF255-EDD8-34F0-9995-DA4B269C4E9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ES"/>
          </a:p>
        </p:txBody>
      </p:sp>
      <p:pic>
        <p:nvPicPr>
          <p:cNvPr id="5" name="Picture 4" descr="A qr code on a white background&#10;&#10;Description automatically generated with medium confidence">
            <a:extLst>
              <a:ext uri="{FF2B5EF4-FFF2-40B4-BE49-F238E27FC236}">
                <a16:creationId xmlns:a16="http://schemas.microsoft.com/office/drawing/2014/main" id="{9B85F028-AA3C-B34A-F311-2911F0C406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8353" y="5115738"/>
            <a:ext cx="1335293" cy="1655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2966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animal figure, clipart, cartoon, art&#10;&#10;Description automatically generated">
            <a:extLst>
              <a:ext uri="{FF2B5EF4-FFF2-40B4-BE49-F238E27FC236}">
                <a16:creationId xmlns:a16="http://schemas.microsoft.com/office/drawing/2014/main" id="{EA30ADA0-73EC-AA39-790D-EF14C02866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4159" y="23242"/>
            <a:ext cx="4784711" cy="6840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6AAB14-554D-8F1D-A41D-E25B5BFCE3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ES" dirty="0">
                <a:latin typeface="Arial" panose="020B0604020202020204" pitchFamily="34" charset="0"/>
                <a:cs typeface="Arial" panose="020B0604020202020204" pitchFamily="34" charset="0"/>
              </a:rPr>
              <a:t>Overview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C1A36B5-ADF5-6B01-BDEA-C109A710E3B2}"/>
              </a:ext>
            </a:extLst>
          </p:cNvPr>
          <p:cNvSpPr txBox="1">
            <a:spLocks noChangeAspect="1"/>
          </p:cNvSpPr>
          <p:nvPr/>
        </p:nvSpPr>
        <p:spPr>
          <a:xfrm>
            <a:off x="838200" y="1690688"/>
            <a:ext cx="2520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ES" sz="2400" b="1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Background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ES" sz="2400" dirty="0">
                <a:latin typeface="Arial" panose="020B0604020202020204" pitchFamily="34" charset="0"/>
                <a:cs typeface="Arial" panose="020B0604020202020204" pitchFamily="34" charset="0"/>
              </a:rPr>
              <a:t>Motivation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ES" sz="2400" dirty="0">
                <a:latin typeface="Arial" panose="020B0604020202020204" pitchFamily="34" charset="0"/>
                <a:cs typeface="Arial" panose="020B0604020202020204" pitchFamily="34" charset="0"/>
              </a:rPr>
              <a:t>Methods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ES" sz="2400" dirty="0">
                <a:latin typeface="Arial" panose="020B0604020202020204" pitchFamily="34" charset="0"/>
                <a:cs typeface="Arial" panose="020B0604020202020204" pitchFamily="34" charset="0"/>
              </a:rPr>
              <a:t>Contributions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11656A2-5D23-8EBB-F7CB-A7FE0AF1A1F1}"/>
              </a:ext>
            </a:extLst>
          </p:cNvPr>
          <p:cNvSpPr>
            <a:spLocks noChangeAspect="1"/>
          </p:cNvSpPr>
          <p:nvPr/>
        </p:nvSpPr>
        <p:spPr>
          <a:xfrm>
            <a:off x="8372409" y="4096965"/>
            <a:ext cx="364105" cy="360000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124DD35-8EB9-D521-79B0-72B098693F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ES" dirty="0"/>
              <a:t>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F2D8C45-4DB9-9A65-C1C6-20A7B425991C}"/>
              </a:ext>
            </a:extLst>
          </p:cNvPr>
          <p:cNvSpPr txBox="1"/>
          <p:nvPr/>
        </p:nvSpPr>
        <p:spPr>
          <a:xfrm>
            <a:off x="9090039" y="6006834"/>
            <a:ext cx="28809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1400" dirty="0">
                <a:solidFill>
                  <a:schemeClr val="bg2">
                    <a:lumMod val="50000"/>
                  </a:schemeClr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rPr>
              <a:t>Heart image is </a:t>
            </a:r>
          </a:p>
          <a:p>
            <a:r>
              <a:rPr lang="en-GB" sz="1400" dirty="0">
                <a:solidFill>
                  <a:schemeClr val="bg2">
                    <a:lumMod val="50000"/>
                  </a:schemeClr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rPr>
              <a:t>Designed by </a:t>
            </a:r>
            <a:r>
              <a:rPr lang="en-GB" sz="1400" dirty="0" err="1">
                <a:solidFill>
                  <a:schemeClr val="bg2">
                    <a:lumMod val="50000"/>
                  </a:schemeClr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rPr>
              <a:t>macrovector</a:t>
            </a:r>
            <a:r>
              <a:rPr lang="en-GB" sz="1400" dirty="0">
                <a:solidFill>
                  <a:schemeClr val="bg2">
                    <a:lumMod val="50000"/>
                  </a:schemeClr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rPr>
              <a:t> / </a:t>
            </a:r>
            <a:r>
              <a:rPr lang="en-GB" sz="1400" dirty="0" err="1">
                <a:solidFill>
                  <a:schemeClr val="bg2">
                    <a:lumMod val="50000"/>
                  </a:schemeClr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rPr>
              <a:t>Freepik</a:t>
            </a:r>
            <a:r>
              <a:rPr lang="en-GB" sz="1200" dirty="0">
                <a:solidFill>
                  <a:schemeClr val="bg1">
                    <a:lumMod val="75000"/>
                  </a:schemeClr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rPr>
              <a:t>. </a:t>
            </a:r>
            <a:endParaRPr lang="en-ES" sz="1200" dirty="0">
              <a:solidFill>
                <a:schemeClr val="bg1">
                  <a:lumMod val="75000"/>
                </a:schemeClr>
              </a:solidFill>
              <a:latin typeface="Helvetica Neue Thin" panose="020B0403020202020204" pitchFamily="34" charset="0"/>
              <a:ea typeface="Helvetica Neue Thin" panose="020B0403020202020204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0B6C0E-0525-86C0-72D6-84D2DAC7F88C}"/>
              </a:ext>
            </a:extLst>
          </p:cNvPr>
          <p:cNvCxnSpPr>
            <a:cxnSpLocks/>
          </p:cNvCxnSpPr>
          <p:nvPr/>
        </p:nvCxnSpPr>
        <p:spPr>
          <a:xfrm>
            <a:off x="3600000" y="180000"/>
            <a:ext cx="0" cy="651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84700800-CDF1-93CB-89E1-8D8FE31CA6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 dirty="0"/>
          </a:p>
        </p:txBody>
      </p:sp>
    </p:spTree>
    <p:extLst>
      <p:ext uri="{BB962C8B-B14F-4D97-AF65-F5344CB8AC3E}">
        <p14:creationId xmlns:p14="http://schemas.microsoft.com/office/powerpoint/2010/main" val="225799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animal figure, clipart, cartoon, art&#10;&#10;Description automatically generated">
            <a:extLst>
              <a:ext uri="{FF2B5EF4-FFF2-40B4-BE49-F238E27FC236}">
                <a16:creationId xmlns:a16="http://schemas.microsoft.com/office/drawing/2014/main" id="{2B4EB6A0-1231-F814-0508-F0DC7DBDC5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4159" y="23242"/>
            <a:ext cx="4784711" cy="6840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6AAB14-554D-8F1D-A41D-E25B5BFCE3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ES" dirty="0">
                <a:latin typeface="Arial" panose="020B0604020202020204" pitchFamily="34" charset="0"/>
                <a:cs typeface="Arial" panose="020B0604020202020204" pitchFamily="34" charset="0"/>
              </a:rPr>
              <a:t>What is atherosclerosis?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29C5354-DA00-B8CC-2A43-E82D75A48D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131" y="4203519"/>
            <a:ext cx="5040000" cy="1608923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/>
          </a:scene3d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BA7BB608-AF71-E189-6E15-050C19D6CF89}"/>
              </a:ext>
            </a:extLst>
          </p:cNvPr>
          <p:cNvSpPr txBox="1"/>
          <p:nvPr/>
        </p:nvSpPr>
        <p:spPr>
          <a:xfrm>
            <a:off x="277130" y="2587957"/>
            <a:ext cx="3014709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ES" sz="2000" b="1" i="1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Atherosclerotic Plaque </a:t>
            </a:r>
            <a:r>
              <a:rPr lang="en-ES" sz="1400" dirty="0">
                <a:latin typeface="Arial" panose="020B0604020202020204" pitchFamily="34" charset="0"/>
                <a:cs typeface="Arial" panose="020B0604020202020204" pitchFamily="34" charset="0"/>
              </a:rPr>
              <a:t>build-up</a:t>
            </a:r>
          </a:p>
        </p:txBody>
      </p:sp>
      <p:pic>
        <p:nvPicPr>
          <p:cNvPr id="25" name="Picture 24" descr="A yellow and red circle with a hole&#10;&#10;Description automatically generated with low confidence">
            <a:extLst>
              <a:ext uri="{FF2B5EF4-FFF2-40B4-BE49-F238E27FC236}">
                <a16:creationId xmlns:a16="http://schemas.microsoft.com/office/drawing/2014/main" id="{2FB0C915-BF63-8146-640F-8AC4D0A0A9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4294" y="1444891"/>
            <a:ext cx="2286131" cy="2286131"/>
          </a:xfrm>
          <a:prstGeom prst="rect">
            <a:avLst/>
          </a:prstGeom>
        </p:spPr>
      </p:pic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58DE8192-3C01-3E7B-3A33-FB69CCD82030}"/>
              </a:ext>
            </a:extLst>
          </p:cNvPr>
          <p:cNvCxnSpPr>
            <a:cxnSpLocks/>
            <a:stCxn id="23" idx="2"/>
          </p:cNvCxnSpPr>
          <p:nvPr/>
        </p:nvCxnSpPr>
        <p:spPr>
          <a:xfrm>
            <a:off x="1784485" y="3203510"/>
            <a:ext cx="843083" cy="153700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F802B53D-A411-619E-ACA3-6B023C0C50E8}"/>
              </a:ext>
            </a:extLst>
          </p:cNvPr>
          <p:cNvCxnSpPr>
            <a:cxnSpLocks/>
            <a:stCxn id="23" idx="3"/>
          </p:cNvCxnSpPr>
          <p:nvPr/>
        </p:nvCxnSpPr>
        <p:spPr>
          <a:xfrm flipV="1">
            <a:off x="3291839" y="2113415"/>
            <a:ext cx="1540553" cy="78231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157A0F-10FA-67C9-0604-CB56293652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ES" dirty="0"/>
              <a:t>2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839F603B-0072-D95E-06E9-D95A0264779C}"/>
              </a:ext>
            </a:extLst>
          </p:cNvPr>
          <p:cNvSpPr>
            <a:spLocks noChangeAspect="1"/>
          </p:cNvSpPr>
          <p:nvPr/>
        </p:nvSpPr>
        <p:spPr>
          <a:xfrm>
            <a:off x="8372409" y="4096965"/>
            <a:ext cx="364105" cy="360000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CE3391D-2508-C26E-9F28-EF7B75F2031D}"/>
              </a:ext>
            </a:extLst>
          </p:cNvPr>
          <p:cNvSpPr/>
          <p:nvPr/>
        </p:nvSpPr>
        <p:spPr>
          <a:xfrm>
            <a:off x="2466930" y="3929449"/>
            <a:ext cx="321275" cy="18828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  <a:scene3d>
            <a:camera prst="orthographicFront">
              <a:rot lat="20699998" lon="18299985" rev="0"/>
            </a:camera>
            <a:lightRig rig="threePt" dir="t"/>
          </a:scene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6157EDD6-7B93-6743-A99A-059C107C79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 dirty="0"/>
          </a:p>
        </p:txBody>
      </p:sp>
    </p:spTree>
    <p:extLst>
      <p:ext uri="{BB962C8B-B14F-4D97-AF65-F5344CB8AC3E}">
        <p14:creationId xmlns:p14="http://schemas.microsoft.com/office/powerpoint/2010/main" val="1794633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A yellow and red circle with a hole&#10;&#10;Description automatically generated with low confidence">
            <a:extLst>
              <a:ext uri="{FF2B5EF4-FFF2-40B4-BE49-F238E27FC236}">
                <a16:creationId xmlns:a16="http://schemas.microsoft.com/office/drawing/2014/main" id="{2FB0C915-BF63-8146-640F-8AC4D0A0A9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2934" y="1373480"/>
            <a:ext cx="2286131" cy="2286131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C4ED0FEC-5DA0-A489-2556-66199B193A00}"/>
              </a:ext>
            </a:extLst>
          </p:cNvPr>
          <p:cNvCxnSpPr>
            <a:cxnSpLocks/>
            <a:stCxn id="25" idx="1"/>
            <a:endCxn id="6" idx="3"/>
          </p:cNvCxnSpPr>
          <p:nvPr/>
        </p:nvCxnSpPr>
        <p:spPr>
          <a:xfrm flipH="1">
            <a:off x="4146677" y="2516546"/>
            <a:ext cx="806257" cy="117365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D956121C-A245-E8E8-BF36-609D6C01D29E}"/>
              </a:ext>
            </a:extLst>
          </p:cNvPr>
          <p:cNvSpPr txBox="1"/>
          <p:nvPr/>
        </p:nvSpPr>
        <p:spPr>
          <a:xfrm>
            <a:off x="500180" y="5625569"/>
            <a:ext cx="39809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ES" sz="2400" i="1" dirty="0"/>
              <a:t>Stable</a:t>
            </a:r>
            <a:r>
              <a:rPr lang="en-ES" sz="2400" dirty="0"/>
              <a:t> (</a:t>
            </a:r>
            <a:r>
              <a:rPr lang="en-ES" sz="2400" dirty="0">
                <a:solidFill>
                  <a:schemeClr val="accent2"/>
                </a:solidFill>
              </a:rPr>
              <a:t>low </a:t>
            </a:r>
            <a:r>
              <a:rPr lang="en-ES" sz="2400" dirty="0"/>
              <a:t>risk of </a:t>
            </a:r>
            <a:r>
              <a:rPr lang="en-ES" sz="2400" b="1" i="1" dirty="0">
                <a:solidFill>
                  <a:srgbClr val="FF0000"/>
                </a:solidFill>
              </a:rPr>
              <a:t>rupture</a:t>
            </a:r>
            <a:r>
              <a:rPr lang="en-ES" sz="2400" dirty="0"/>
              <a:t>)</a:t>
            </a:r>
          </a:p>
        </p:txBody>
      </p:sp>
      <p:sp>
        <p:nvSpPr>
          <p:cNvPr id="22" name="Title 21">
            <a:extLst>
              <a:ext uri="{FF2B5EF4-FFF2-40B4-BE49-F238E27FC236}">
                <a16:creationId xmlns:a16="http://schemas.microsoft.com/office/drawing/2014/main" id="{6FF08BC5-7D46-5108-8EEA-95231C35F7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ES" dirty="0"/>
              <a:t>Example: </a:t>
            </a:r>
            <a:r>
              <a:rPr lang="en-ES" sz="3600" dirty="0"/>
              <a:t>Stable VS Unstable plaque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49B744-36DC-D7EC-95A2-14E5502D7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ES" dirty="0"/>
              <a:t>3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8BCD51-52F0-52BE-60DC-469F3573D6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 dirty="0"/>
          </a:p>
        </p:txBody>
      </p:sp>
      <p:pic>
        <p:nvPicPr>
          <p:cNvPr id="6" name="Picture 5" descr="A picture containing circle, closeup, mold, Petri dish&#10;&#10;Description automatically generated">
            <a:extLst>
              <a:ext uri="{FF2B5EF4-FFF2-40B4-BE49-F238E27FC236}">
                <a16:creationId xmlns:a16="http://schemas.microsoft.com/office/drawing/2014/main" id="{4F1DDCBA-B082-118F-478E-A8A63647A8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332" y="1817331"/>
            <a:ext cx="3542345" cy="3745733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6B7A271B-9039-E637-DEB7-D57AA49228B4}"/>
              </a:ext>
            </a:extLst>
          </p:cNvPr>
          <p:cNvGrpSpPr/>
          <p:nvPr/>
        </p:nvGrpSpPr>
        <p:grpSpPr>
          <a:xfrm>
            <a:off x="7239065" y="1819064"/>
            <a:ext cx="4952935" cy="4268169"/>
            <a:chOff x="7239065" y="1819064"/>
            <a:chExt cx="4952935" cy="4268169"/>
          </a:xfrm>
        </p:grpSpPr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2E1A9180-9363-84E0-CDE2-D7A811204C2C}"/>
                </a:ext>
              </a:extLst>
            </p:cNvPr>
            <p:cNvCxnSpPr>
              <a:cxnSpLocks/>
              <a:endCxn id="10" idx="1"/>
            </p:cNvCxnSpPr>
            <p:nvPr/>
          </p:nvCxnSpPr>
          <p:spPr>
            <a:xfrm>
              <a:off x="7239065" y="2476006"/>
              <a:ext cx="596208" cy="1215058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84AF81CB-D1D7-271A-8B43-C8584217393F}"/>
                </a:ext>
              </a:extLst>
            </p:cNvPr>
            <p:cNvSpPr txBox="1"/>
            <p:nvPr/>
          </p:nvSpPr>
          <p:spPr>
            <a:xfrm>
              <a:off x="7684642" y="5625568"/>
              <a:ext cx="45073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ES" sz="2400" i="1" dirty="0"/>
                <a:t>Unstable</a:t>
              </a:r>
              <a:r>
                <a:rPr lang="en-ES" sz="2400" dirty="0"/>
                <a:t> (</a:t>
              </a:r>
              <a:r>
                <a:rPr lang="en-ES" sz="2400" dirty="0">
                  <a:solidFill>
                    <a:srgbClr val="FF0000"/>
                  </a:solidFill>
                </a:rPr>
                <a:t>high</a:t>
              </a:r>
              <a:r>
                <a:rPr lang="en-ES" sz="2400" dirty="0"/>
                <a:t> risk of </a:t>
              </a:r>
              <a:r>
                <a:rPr lang="en-ES" sz="2400" b="1" i="1" dirty="0">
                  <a:solidFill>
                    <a:srgbClr val="FF0000"/>
                  </a:solidFill>
                </a:rPr>
                <a:t>rupture</a:t>
              </a:r>
              <a:r>
                <a:rPr lang="en-ES" sz="2400" dirty="0"/>
                <a:t>)</a:t>
              </a:r>
            </a:p>
          </p:txBody>
        </p:sp>
        <p:pic>
          <p:nvPicPr>
            <p:cNvPr id="10" name="Picture 9" descr="A picture containing sketch, art&#10;&#10;Description automatically generated">
              <a:extLst>
                <a:ext uri="{FF2B5EF4-FFF2-40B4-BE49-F238E27FC236}">
                  <a16:creationId xmlns:a16="http://schemas.microsoft.com/office/drawing/2014/main" id="{2FE10E4F-6233-14D3-90DF-1D106BD1201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35273" y="1819064"/>
              <a:ext cx="3752395" cy="3744000"/>
            </a:xfrm>
            <a:prstGeom prst="rect">
              <a:avLst/>
            </a:prstGeom>
          </p:spPr>
        </p:pic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E695CEBE-89A1-7BC5-FDAD-86773E09F094}"/>
              </a:ext>
            </a:extLst>
          </p:cNvPr>
          <p:cNvSpPr txBox="1"/>
          <p:nvPr/>
        </p:nvSpPr>
        <p:spPr>
          <a:xfrm rot="16200000">
            <a:off x="-1295349" y="3536308"/>
            <a:ext cx="337926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400" dirty="0">
                <a:solidFill>
                  <a:schemeClr val="bg2">
                    <a:lumMod val="50000"/>
                  </a:schemeClr>
                </a:solidFill>
              </a:rPr>
              <a:t>(</a:t>
            </a:r>
            <a:r>
              <a:rPr lang="en-GB" sz="1400" dirty="0">
                <a:solidFill>
                  <a:schemeClr val="bg2">
                    <a:lumMod val="50000"/>
                  </a:schemeClr>
                </a:solidFill>
              </a:rPr>
              <a:t>Fan et al., 2014)</a:t>
            </a:r>
            <a:endParaRPr lang="en-ES" sz="14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7953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4FD3251-F621-07A7-7ABD-2275EE0DE3AB}"/>
              </a:ext>
            </a:extLst>
          </p:cNvPr>
          <p:cNvSpPr txBox="1">
            <a:spLocks/>
          </p:cNvSpPr>
          <p:nvPr/>
        </p:nvSpPr>
        <p:spPr>
          <a:xfrm>
            <a:off x="3749374" y="2090797"/>
            <a:ext cx="8280000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r>
              <a:rPr lang="en-GB" sz="2000" dirty="0"/>
              <a:t>Can we provide a </a:t>
            </a:r>
            <a:r>
              <a:rPr lang="en-GB" sz="2400" b="1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</a:rPr>
              <a:t>tool</a:t>
            </a:r>
            <a:r>
              <a:rPr lang="en-GB" sz="2400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</a:rPr>
              <a:t> </a:t>
            </a:r>
            <a:r>
              <a:rPr lang="en-GB" sz="2400" b="1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</a:rPr>
              <a:t>to support</a:t>
            </a:r>
            <a:r>
              <a:rPr lang="en-GB" sz="2400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</a:rPr>
              <a:t> </a:t>
            </a:r>
            <a:r>
              <a:rPr lang="en-GB" sz="2000" dirty="0"/>
              <a:t>clinicians' </a:t>
            </a:r>
            <a:r>
              <a:rPr lang="en-GB" sz="2400" b="1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</a:rPr>
              <a:t>decision-making</a:t>
            </a:r>
            <a:r>
              <a:rPr lang="en-GB" sz="2000" dirty="0"/>
              <a:t> process for atherosclerosis?</a:t>
            </a:r>
            <a:endParaRPr lang="en-ES" sz="2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C13247D-7B49-1D3E-967E-70FDC050E0C5}"/>
              </a:ext>
            </a:extLst>
          </p:cNvPr>
          <p:cNvSpPr txBox="1">
            <a:spLocks noChangeAspect="1"/>
          </p:cNvSpPr>
          <p:nvPr/>
        </p:nvSpPr>
        <p:spPr>
          <a:xfrm>
            <a:off x="3929374" y="724500"/>
            <a:ext cx="7920000" cy="1080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en-GB" sz="2000" b="1" dirty="0"/>
              <a:t>Cardiovascular diseases </a:t>
            </a:r>
            <a:r>
              <a:rPr lang="en-GB" sz="2000" dirty="0"/>
              <a:t>are expected to </a:t>
            </a:r>
            <a:r>
              <a:rPr lang="en-GB" sz="2000" b="1" dirty="0"/>
              <a:t>increase</a:t>
            </a:r>
            <a:r>
              <a:rPr lang="en-GB" sz="2000" dirty="0"/>
              <a:t> in the future.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GB" sz="2000" b="1" dirty="0"/>
              <a:t>Atherosclerosis</a:t>
            </a:r>
            <a:r>
              <a:rPr lang="en-GB" sz="2000" dirty="0"/>
              <a:t> is the most common </a:t>
            </a:r>
            <a:r>
              <a:rPr lang="en-GB" sz="2000" b="1" dirty="0"/>
              <a:t>cause</a:t>
            </a:r>
            <a:r>
              <a:rPr lang="en-GB" sz="2000" dirty="0"/>
              <a:t> of a </a:t>
            </a:r>
            <a:r>
              <a:rPr lang="en-GB" sz="2000" b="1" dirty="0"/>
              <a:t>heart attack</a:t>
            </a:r>
            <a:r>
              <a:rPr lang="en-GB" sz="2000" dirty="0"/>
              <a:t>.</a:t>
            </a:r>
            <a:endParaRPr lang="en-ES" sz="2000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D754849-9210-69FA-15DA-898597596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ES" dirty="0"/>
              <a:t>4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23B715A-F4C8-2D3B-7422-9010E3452C86}"/>
              </a:ext>
            </a:extLst>
          </p:cNvPr>
          <p:cNvSpPr txBox="1"/>
          <p:nvPr/>
        </p:nvSpPr>
        <p:spPr>
          <a:xfrm>
            <a:off x="3634042" y="3820634"/>
            <a:ext cx="8477001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marL="457200" indent="-457200">
              <a:buFont typeface="+mj-lt"/>
              <a:buAutoNum type="arabicPeriod" startAt="2"/>
            </a:pPr>
            <a:r>
              <a:rPr lang="en-ES" sz="2400" b="1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</a:rPr>
              <a:t>Modelling</a:t>
            </a:r>
          </a:p>
          <a:p>
            <a:pPr marL="457200" indent="-457200">
              <a:buFont typeface="+mj-lt"/>
              <a:buAutoNum type="arabicPeriod" startAt="2"/>
            </a:pPr>
            <a:r>
              <a:rPr lang="en-ES" sz="2400" b="1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</a:rPr>
              <a:t>Patient-specific high fidelity Finite Element </a:t>
            </a:r>
            <a:r>
              <a:rPr lang="en-ES" sz="2000" dirty="0"/>
              <a:t>(FE) </a:t>
            </a:r>
            <a:r>
              <a:rPr lang="en-ES" sz="2400" b="1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</a:rPr>
              <a:t>solver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0017C4C-1F5C-131B-0858-F08C20F1E112}"/>
              </a:ext>
            </a:extLst>
          </p:cNvPr>
          <p:cNvCxnSpPr>
            <a:cxnSpLocks/>
          </p:cNvCxnSpPr>
          <p:nvPr/>
        </p:nvCxnSpPr>
        <p:spPr>
          <a:xfrm>
            <a:off x="3600000" y="180000"/>
            <a:ext cx="0" cy="651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6DC6F358-52B7-C939-24CD-F87AFEDED55B}"/>
              </a:ext>
            </a:extLst>
          </p:cNvPr>
          <p:cNvSpPr txBox="1">
            <a:spLocks noChangeAspect="1"/>
          </p:cNvSpPr>
          <p:nvPr/>
        </p:nvSpPr>
        <p:spPr>
          <a:xfrm>
            <a:off x="838200" y="1690688"/>
            <a:ext cx="2520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ES" sz="2400" dirty="0">
                <a:latin typeface="Arial" panose="020B0604020202020204" pitchFamily="34" charset="0"/>
                <a:cs typeface="Arial" panose="020B0604020202020204" pitchFamily="34" charset="0"/>
              </a:rPr>
              <a:t>Background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ES" sz="2400" b="1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Motivation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ES" sz="2400" dirty="0">
                <a:latin typeface="Arial" panose="020B0604020202020204" pitchFamily="34" charset="0"/>
                <a:cs typeface="Arial" panose="020B0604020202020204" pitchFamily="34" charset="0"/>
              </a:rPr>
              <a:t>Methods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ES" sz="2400" dirty="0">
                <a:latin typeface="Arial" panose="020B0604020202020204" pitchFamily="34" charset="0"/>
                <a:cs typeface="Arial" panose="020B0604020202020204" pitchFamily="34" charset="0"/>
              </a:rPr>
              <a:t>Contributions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E0F643B-7740-6F1C-A20C-2A095FC9451E}"/>
              </a:ext>
            </a:extLst>
          </p:cNvPr>
          <p:cNvSpPr txBox="1"/>
          <p:nvPr/>
        </p:nvSpPr>
        <p:spPr>
          <a:xfrm>
            <a:off x="3634042" y="3416643"/>
            <a:ext cx="8280000" cy="3996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ES" sz="2000" dirty="0"/>
              <a:t>Segmentation of Medical Images</a:t>
            </a:r>
          </a:p>
          <a:p>
            <a:endParaRPr lang="en-E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CECEFB9-42F4-E9C0-8348-A353119805C7}"/>
              </a:ext>
            </a:extLst>
          </p:cNvPr>
          <p:cNvSpPr txBox="1"/>
          <p:nvPr/>
        </p:nvSpPr>
        <p:spPr>
          <a:xfrm>
            <a:off x="3634042" y="4663988"/>
            <a:ext cx="8280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 startAt="4"/>
            </a:pPr>
            <a:r>
              <a:rPr lang="en-ES" sz="2000" dirty="0"/>
              <a:t>Reduced Order Model (ROM)</a:t>
            </a:r>
          </a:p>
        </p:txBody>
      </p:sp>
      <p:sp>
        <p:nvSpPr>
          <p:cNvPr id="20" name="Footer Placeholder 19">
            <a:extLst>
              <a:ext uri="{FF2B5EF4-FFF2-40B4-BE49-F238E27FC236}">
                <a16:creationId xmlns:a16="http://schemas.microsoft.com/office/drawing/2014/main" id="{B7FCBFF3-A098-0F3C-15F6-EE8AC14DE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F0F4983-D33F-920B-673F-CEBCC7E2D102}"/>
              </a:ext>
            </a:extLst>
          </p:cNvPr>
          <p:cNvSpPr txBox="1"/>
          <p:nvPr/>
        </p:nvSpPr>
        <p:spPr>
          <a:xfrm>
            <a:off x="3929374" y="5710019"/>
            <a:ext cx="7676204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GB" sz="1200" dirty="0" err="1"/>
              <a:t>Gahima</a:t>
            </a:r>
            <a:r>
              <a:rPr lang="en-GB" sz="1200" dirty="0"/>
              <a:t>, S., </a:t>
            </a:r>
            <a:r>
              <a:rPr lang="en-GB" sz="1200" dirty="0" err="1"/>
              <a:t>Díez</a:t>
            </a:r>
            <a:r>
              <a:rPr lang="en-GB" sz="1200" dirty="0"/>
              <a:t>, P., </a:t>
            </a:r>
            <a:r>
              <a:rPr lang="en-GB" sz="1200" dirty="0" err="1"/>
              <a:t>Stefanati</a:t>
            </a:r>
            <a:r>
              <a:rPr lang="en-GB" sz="1200" dirty="0"/>
              <a:t>, M., Rodríguez </a:t>
            </a:r>
            <a:r>
              <a:rPr lang="en-GB" sz="1200" dirty="0" err="1"/>
              <a:t>Matas</a:t>
            </a:r>
            <a:r>
              <a:rPr lang="en-GB" sz="1200" dirty="0"/>
              <a:t>, J. F., &amp; García-González, A. (2023). </a:t>
            </a:r>
          </a:p>
          <a:p>
            <a:r>
              <a:rPr lang="en-GB" sz="1200" dirty="0"/>
              <a:t>An Unfitted Method with Elastic Bed Boundary Conditions for the Analysis of Heterogeneous Arterial Sections. </a:t>
            </a:r>
          </a:p>
          <a:p>
            <a:r>
              <a:rPr lang="en-GB" sz="1200" i="1" dirty="0"/>
              <a:t>Mathematics</a:t>
            </a:r>
            <a:r>
              <a:rPr lang="en-GB" sz="1200" dirty="0"/>
              <a:t>, </a:t>
            </a:r>
            <a:r>
              <a:rPr lang="en-GB" sz="1200" i="1" dirty="0"/>
              <a:t>11</a:t>
            </a:r>
            <a:r>
              <a:rPr lang="en-GB" sz="1200" dirty="0"/>
              <a:t>(7), 1748. https://</a:t>
            </a:r>
            <a:r>
              <a:rPr lang="en-GB" sz="1200" dirty="0" err="1"/>
              <a:t>doi.org</a:t>
            </a:r>
            <a:r>
              <a:rPr lang="en-GB" sz="1200" dirty="0"/>
              <a:t>/10.3390/math11071748</a:t>
            </a:r>
          </a:p>
        </p:txBody>
      </p:sp>
    </p:spTree>
    <p:extLst>
      <p:ext uri="{BB962C8B-B14F-4D97-AF65-F5344CB8AC3E}">
        <p14:creationId xmlns:p14="http://schemas.microsoft.com/office/powerpoint/2010/main" val="3924260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4" grpId="0"/>
      <p:bldP spid="14" grpId="1"/>
      <p:bldP spid="16" grpId="0"/>
      <p:bldP spid="16" grpId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A diagram of a cell&#10;&#10;Description automatically generated with medium confidence">
            <a:extLst>
              <a:ext uri="{FF2B5EF4-FFF2-40B4-BE49-F238E27FC236}">
                <a16:creationId xmlns:a16="http://schemas.microsoft.com/office/drawing/2014/main" id="{1FBC127C-40AA-494F-862E-ACCE85FAB7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375231"/>
            <a:ext cx="4469756" cy="348265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7F9DF79-A2F3-BF92-C55E-75FF3D1A60BD}"/>
              </a:ext>
            </a:extLst>
          </p:cNvPr>
          <p:cNvSpPr txBox="1"/>
          <p:nvPr/>
        </p:nvSpPr>
        <p:spPr>
          <a:xfrm>
            <a:off x="838200" y="1690688"/>
            <a:ext cx="5257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ES" sz="2400" dirty="0">
                <a:latin typeface="Arial" panose="020B0604020202020204" pitchFamily="34" charset="0"/>
                <a:cs typeface="Arial" panose="020B0604020202020204" pitchFamily="34" charset="0"/>
              </a:rPr>
              <a:t>Background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ES" sz="2400" dirty="0">
                <a:latin typeface="Arial" panose="020B0604020202020204" pitchFamily="34" charset="0"/>
                <a:cs typeface="Arial" panose="020B0604020202020204" pitchFamily="34" charset="0"/>
              </a:rPr>
              <a:t>Motivation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ES" sz="2400" b="1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Methods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ES" sz="2400" dirty="0">
                <a:latin typeface="Arial" panose="020B0604020202020204" pitchFamily="34" charset="0"/>
                <a:cs typeface="Arial" panose="020B0604020202020204" pitchFamily="34" charset="0"/>
              </a:rPr>
              <a:t>Contributions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1B8FF5-DC91-BD2D-BDA4-8B37CC030C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ES" dirty="0"/>
              <a:t>5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E8F6163-1014-01E1-B4B3-52531E2225C8}"/>
              </a:ext>
            </a:extLst>
          </p:cNvPr>
          <p:cNvCxnSpPr>
            <a:cxnSpLocks/>
          </p:cNvCxnSpPr>
          <p:nvPr/>
        </p:nvCxnSpPr>
        <p:spPr>
          <a:xfrm>
            <a:off x="3600000" y="180000"/>
            <a:ext cx="0" cy="324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1">
            <a:extLst>
              <a:ext uri="{FF2B5EF4-FFF2-40B4-BE49-F238E27FC236}">
                <a16:creationId xmlns:a16="http://schemas.microsoft.com/office/drawing/2014/main" id="{40EA5C9E-D5EC-B0C0-184F-58E15D05F4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99999" y="180632"/>
            <a:ext cx="8279983" cy="1325563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en-ES" dirty="0"/>
              <a:t>Problem Statement </a:t>
            </a:r>
            <a:r>
              <a:rPr lang="en-ES" sz="3600" dirty="0"/>
              <a:t>– 2D linear elasticity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BB4AA87F-1E21-A797-F1FC-32BACF887F6C}"/>
                  </a:ext>
                </a:extLst>
              </p:cNvPr>
              <p:cNvSpPr txBox="1"/>
              <p:nvPr/>
            </p:nvSpPr>
            <p:spPr>
              <a:xfrm>
                <a:off x="3763772" y="1528207"/>
                <a:ext cx="82800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ES" sz="2000" dirty="0"/>
                  <a:t>Let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Ω</m:t>
                    </m:r>
                    <m:r>
                      <a:rPr lang="el-GR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⊂</m:t>
                    </m:r>
                    <m:sSup>
                      <m:sSupPr>
                        <m:ctrlPr>
                          <a:rPr lang="el-GR" sz="2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l-GR" sz="2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s-E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ES" sz="2000" dirty="0"/>
                  <a:t> represent the </a:t>
                </a:r>
                <a:r>
                  <a:rPr lang="en-ES" sz="2000" b="1" dirty="0">
                    <a:ln>
                      <a:solidFill>
                        <a:srgbClr val="FF0000"/>
                      </a:solidFill>
                    </a:ln>
                    <a:solidFill>
                      <a:srgbClr val="FFC000"/>
                    </a:solidFill>
                  </a:rPr>
                  <a:t>coronary artery section </a:t>
                </a:r>
                <a:r>
                  <a:rPr lang="en-ES" sz="2000" dirty="0"/>
                  <a:t>with </a:t>
                </a:r>
                <a14:m>
                  <m:oMath xmlns:m="http://schemas.openxmlformats.org/officeDocument/2006/math">
                    <m:r>
                      <a:rPr lang="en-ES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𝜕</m:t>
                    </m:r>
                    <m:r>
                      <m:rPr>
                        <m:sty m:val="p"/>
                      </m:rPr>
                      <a:rPr lang="el-GR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Ω</m:t>
                    </m:r>
                    <m:r>
                      <a:rPr lang="es-E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s-E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s-E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Γ</m:t>
                        </m:r>
                      </m:e>
                      <m:sub>
                        <m:r>
                          <a:rPr lang="es-E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𝑁</m:t>
                        </m:r>
                      </m:sub>
                    </m:sSub>
                    <m:r>
                      <a:rPr lang="es-ES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∪</m:t>
                    </m:r>
                    <m:sSub>
                      <m:sSubPr>
                        <m:ctrlPr>
                          <a:rPr lang="el-GR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Γ</m:t>
                        </m:r>
                      </m:e>
                      <m:sub>
                        <m:r>
                          <a:rPr lang="es-E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𝑅</m:t>
                        </m:r>
                      </m:sub>
                    </m:sSub>
                    <m:r>
                      <a:rPr lang="es-E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</m:oMath>
                </a14:m>
                <a:r>
                  <a:rPr lang="en-ES" sz="2000" dirty="0"/>
                  <a:t>                         </a:t>
                </a:r>
              </a:p>
              <a:p>
                <a:r>
                  <a:rPr lang="en-ES" sz="2000" dirty="0"/>
                  <a:t>Find </a:t>
                </a:r>
                <a14:m>
                  <m:oMath xmlns:m="http://schemas.openxmlformats.org/officeDocument/2006/math">
                    <m:r>
                      <a:rPr lang="es-ES" sz="2000" b="1" i="1" smtClean="0">
                        <a:latin typeface="Cambria Math" panose="02040503050406030204" pitchFamily="18" charset="0"/>
                      </a:rPr>
                      <m:t>𝒖</m:t>
                    </m:r>
                    <m:r>
                      <a:rPr lang="es-ES" sz="20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s-ES" sz="2000" b="1" i="1" smtClean="0">
                        <a:latin typeface="Cambria Math" panose="02040503050406030204" pitchFamily="18" charset="0"/>
                      </a:rPr>
                      <m:t>𝒙</m:t>
                    </m:r>
                    <m:r>
                      <a:rPr lang="es-ES" sz="20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ES" sz="2000" i="1" dirty="0"/>
                  <a:t> </a:t>
                </a:r>
                <a:r>
                  <a:rPr lang="en-ES" sz="2000" dirty="0"/>
                  <a:t>such that</a:t>
                </a: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BB4AA87F-1E21-A797-F1FC-32BACF887F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63772" y="1528207"/>
                <a:ext cx="8280000" cy="707886"/>
              </a:xfrm>
              <a:prstGeom prst="rect">
                <a:avLst/>
              </a:prstGeom>
              <a:blipFill>
                <a:blip r:embed="rId3"/>
                <a:stretch>
                  <a:fillRect l="-766" t="-5263" b="-14035"/>
                </a:stretch>
              </a:blipFill>
            </p:spPr>
            <p:txBody>
              <a:bodyPr/>
              <a:lstStyle/>
              <a:p>
                <a:r>
                  <a:rPr lang="en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B1979FF8-CC3D-79DF-EE11-CF47E2B72D02}"/>
                  </a:ext>
                </a:extLst>
              </p:cNvPr>
              <p:cNvSpPr txBox="1"/>
              <p:nvPr/>
            </p:nvSpPr>
            <p:spPr>
              <a:xfrm>
                <a:off x="6532172" y="2663674"/>
                <a:ext cx="2743200" cy="120032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E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∇</m:t>
                      </m:r>
                      <m:r>
                        <a:rPr lang="en-E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ES" sz="24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𝝈</m:t>
                      </m:r>
                      <m:d>
                        <m:dPr>
                          <m:ctrlPr>
                            <a:rPr lang="es-ES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𝒖</m:t>
                          </m:r>
                        </m:e>
                      </m:d>
                      <m:r>
                        <a:rPr lang="es-E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s-ES" sz="24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lang="es-ES" sz="2400" b="1" dirty="0"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s-ES" sz="24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𝝈</m:t>
                      </m:r>
                      <m:d>
                        <m:dPr>
                          <m:ctrlPr>
                            <a:rPr lang="es-ES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𝒖</m:t>
                          </m:r>
                        </m:e>
                      </m:d>
                      <m:r>
                        <a:rPr lang="es-E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acc>
                        <m:accPr>
                          <m:chr m:val="̂"/>
                          <m:ctrlPr>
                            <a:rPr lang="es-ES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s-ES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𝒏</m:t>
                          </m:r>
                        </m:e>
                      </m:acc>
                      <m:r>
                        <a:rPr lang="es-E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s-ES" sz="24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𝒕</m:t>
                      </m:r>
                      <m:r>
                        <a:rPr lang="es-E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s-E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𝑝</m:t>
                      </m:r>
                      <m:acc>
                        <m:accPr>
                          <m:chr m:val="̂"/>
                          <m:ctrlPr>
                            <a:rPr lang="es-ES" sz="240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s-ES" sz="240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𝒏</m:t>
                          </m:r>
                        </m:e>
                      </m:acc>
                    </m:oMath>
                  </m:oMathPara>
                </a14:m>
                <a:endParaRPr lang="es-ES" sz="2400" b="1" dirty="0"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s-ES" sz="24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𝝈</m:t>
                      </m:r>
                      <m:d>
                        <m:dPr>
                          <m:ctrlPr>
                            <a:rPr lang="es-ES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𝒖</m:t>
                          </m:r>
                        </m:e>
                      </m:d>
                      <m:r>
                        <a:rPr lang="es-E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acc>
                        <m:accPr>
                          <m:chr m:val="̂"/>
                          <m:ctrlPr>
                            <a:rPr lang="es-ES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s-ES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𝒏</m:t>
                          </m:r>
                        </m:e>
                      </m:acc>
                      <m:r>
                        <a:rPr lang="es-E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s-ES" sz="2400" b="0" i="1" smtClean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C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𝛼</m:t>
                      </m:r>
                      <m:r>
                        <a:rPr lang="es-ES" sz="24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𝒖</m:t>
                      </m:r>
                    </m:oMath>
                  </m:oMathPara>
                </a14:m>
                <a:endParaRPr lang="es-ES" sz="2400" b="1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B1979FF8-CC3D-79DF-EE11-CF47E2B72D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32172" y="2663674"/>
                <a:ext cx="2743200" cy="120032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6B6FED01-C9C1-B30C-D5F8-59AE570E0678}"/>
                  </a:ext>
                </a:extLst>
              </p:cNvPr>
              <p:cNvSpPr txBox="1"/>
              <p:nvPr/>
            </p:nvSpPr>
            <p:spPr>
              <a:xfrm>
                <a:off x="4469756" y="4226895"/>
                <a:ext cx="3960000" cy="163121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endParaRPr lang="en-GB" sz="2000" dirty="0"/>
              </a:p>
              <a:p>
                <a:r>
                  <a:rPr lang="en-GB" sz="2000" dirty="0"/>
                  <a:t>- 𝝈 : stress tensor.</a:t>
                </a:r>
              </a:p>
              <a:p>
                <a:r>
                  <a:rPr lang="en-GB" sz="2000" dirty="0"/>
                  <a:t>-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s-ES" sz="20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s-ES" sz="20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𝒏</m:t>
                        </m:r>
                      </m:e>
                    </m:acc>
                  </m:oMath>
                </a14:m>
                <a:r>
                  <a:rPr lang="en-GB" sz="2000" dirty="0"/>
                  <a:t> : outer unit normal.</a:t>
                </a:r>
              </a:p>
              <a:p>
                <a:r>
                  <a:rPr lang="en-GB" sz="2000" dirty="0"/>
                  <a:t>- 𝑝 : pressure.</a:t>
                </a:r>
              </a:p>
              <a:p>
                <a:r>
                  <a:rPr lang="en-GB" sz="2000" dirty="0"/>
                  <a:t>- 𝛼 : elastic bed coefficient.</a:t>
                </a:r>
                <a:endParaRPr lang="en-ES" sz="2000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6B6FED01-C9C1-B30C-D5F8-59AE570E06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69756" y="4226895"/>
                <a:ext cx="3960000" cy="1631216"/>
              </a:xfrm>
              <a:prstGeom prst="rect">
                <a:avLst/>
              </a:prstGeom>
              <a:blipFill>
                <a:blip r:embed="rId5"/>
                <a:stretch>
                  <a:fillRect l="-1278" b="-5385"/>
                </a:stretch>
              </a:blipFill>
            </p:spPr>
            <p:txBody>
              <a:bodyPr/>
              <a:lstStyle/>
              <a:p>
                <a:r>
                  <a:rPr lang="en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Box 16">
            <a:extLst>
              <a:ext uri="{FF2B5EF4-FFF2-40B4-BE49-F238E27FC236}">
                <a16:creationId xmlns:a16="http://schemas.microsoft.com/office/drawing/2014/main" id="{54765EDB-D315-C5D3-F19F-E830209771F2}"/>
              </a:ext>
            </a:extLst>
          </p:cNvPr>
          <p:cNvSpPr txBox="1"/>
          <p:nvPr/>
        </p:nvSpPr>
        <p:spPr>
          <a:xfrm>
            <a:off x="8481870" y="4350005"/>
            <a:ext cx="356190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Assumptions: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en-GB" sz="2000" dirty="0"/>
              <a:t>Piecewise homogeneous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en-GB" sz="2000" dirty="0"/>
              <a:t>Quasi-static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en-GB" sz="2000" b="1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</a:rPr>
              <a:t>Robin condition</a:t>
            </a:r>
            <a:endParaRPr lang="en-ES" sz="2000" b="1" dirty="0">
              <a:ln>
                <a:solidFill>
                  <a:srgbClr val="FF0000"/>
                </a:solidFill>
              </a:ln>
              <a:solidFill>
                <a:srgbClr val="FFC000"/>
              </a:solidFill>
            </a:endParaRPr>
          </a:p>
        </p:txBody>
      </p:sp>
      <p:sp>
        <p:nvSpPr>
          <p:cNvPr id="21" name="Footer Placeholder 20">
            <a:extLst>
              <a:ext uri="{FF2B5EF4-FFF2-40B4-BE49-F238E27FC236}">
                <a16:creationId xmlns:a16="http://schemas.microsoft.com/office/drawing/2014/main" id="{1FC7E6AB-BCC5-D937-8EB9-2A38B4EADD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 dirty="0"/>
          </a:p>
        </p:txBody>
      </p:sp>
    </p:spTree>
    <p:extLst>
      <p:ext uri="{BB962C8B-B14F-4D97-AF65-F5344CB8AC3E}">
        <p14:creationId xmlns:p14="http://schemas.microsoft.com/office/powerpoint/2010/main" val="16127515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text, diagram, line, font&#10;&#10;Description automatically generated">
            <a:extLst>
              <a:ext uri="{FF2B5EF4-FFF2-40B4-BE49-F238E27FC236}">
                <a16:creationId xmlns:a16="http://schemas.microsoft.com/office/drawing/2014/main" id="{759C5171-701F-620D-5232-FF96C68960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5312" y="1812875"/>
            <a:ext cx="6028475" cy="4680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2DACC5E-FCB2-F765-7D51-F047DD6B38A9}"/>
              </a:ext>
            </a:extLst>
          </p:cNvPr>
          <p:cNvSpPr>
            <a:spLocks noGrp="1"/>
          </p:cNvSpPr>
          <p:nvPr>
            <p:ph type="title"/>
          </p:nvPr>
        </p:nvSpPr>
        <p:spPr>
          <a:ln>
            <a:solidFill>
              <a:schemeClr val="tx1"/>
            </a:solidFill>
          </a:ln>
        </p:spPr>
        <p:txBody>
          <a:bodyPr/>
          <a:lstStyle/>
          <a:p>
            <a:r>
              <a:rPr lang="en-ES" dirty="0"/>
              <a:t>Modeling </a:t>
            </a:r>
            <a:r>
              <a:rPr lang="en-ES" sz="3600" dirty="0"/>
              <a:t>- Robin boundary condition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3E303E80-4290-18F9-412B-B57D5052140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16131" y="1860507"/>
                <a:ext cx="5792400" cy="4495843"/>
              </a:xfrm>
            </p:spPr>
            <p:txBody>
              <a:bodyPr>
                <a:noAutofit/>
              </a:bodyPr>
              <a:lstStyle/>
              <a:p>
                <a:r>
                  <a:rPr lang="en-GB" sz="2000" b="1" dirty="0">
                    <a:ln>
                      <a:solidFill>
                        <a:srgbClr val="FF0000"/>
                      </a:solidFill>
                    </a:ln>
                    <a:solidFill>
                      <a:srgbClr val="FFC000"/>
                    </a:solidFill>
                  </a:rPr>
                  <a:t>Standard</a:t>
                </a:r>
                <a:r>
                  <a:rPr lang="en-GB" sz="2000" dirty="0"/>
                  <a:t> approach: </a:t>
                </a:r>
                <a:r>
                  <a:rPr lang="en-GB" sz="2000" b="1" dirty="0">
                    <a:ln>
                      <a:solidFill>
                        <a:srgbClr val="FF0000"/>
                      </a:solidFill>
                    </a:ln>
                    <a:solidFill>
                      <a:srgbClr val="FFC000"/>
                    </a:solidFill>
                  </a:rPr>
                  <a:t>isostatic Dirichlet </a:t>
                </a:r>
                <a:r>
                  <a:rPr lang="en-GB" sz="2000" dirty="0"/>
                  <a:t>(BC)</a:t>
                </a:r>
              </a:p>
              <a:p>
                <a:r>
                  <a:rPr lang="en-GB" sz="2000" b="1" dirty="0">
                    <a:ln>
                      <a:solidFill>
                        <a:srgbClr val="FF0000"/>
                      </a:solidFill>
                    </a:ln>
                    <a:solidFill>
                      <a:srgbClr val="FFC000"/>
                    </a:solidFill>
                  </a:rPr>
                  <a:t>Introducing a Robin BC</a:t>
                </a:r>
                <a:r>
                  <a:rPr lang="en-GB" sz="2000" dirty="0">
                    <a:ln>
                      <a:solidFill>
                        <a:srgbClr val="FF0000"/>
                      </a:solidFill>
                    </a:ln>
                    <a:solidFill>
                      <a:srgbClr val="FFC000"/>
                    </a:solidFill>
                  </a:rPr>
                  <a:t> </a:t>
                </a:r>
                <a:r>
                  <a:rPr lang="en-GB" sz="2000" dirty="0"/>
                  <a:t>on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Γ</m:t>
                        </m:r>
                      </m:e>
                      <m:sub>
                        <m:r>
                          <a:rPr lang="es-E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𝑅</m:t>
                        </m:r>
                      </m:sub>
                    </m:sSub>
                  </m:oMath>
                </a14:m>
                <a:r>
                  <a:rPr lang="el-GR" sz="2000" dirty="0"/>
                  <a:t> </a:t>
                </a:r>
                <a:r>
                  <a:rPr lang="en-GB" sz="2000" dirty="0"/>
                  <a:t>using an </a:t>
                </a:r>
                <a:r>
                  <a:rPr lang="en-GB" sz="2000" b="1" dirty="0">
                    <a:ln>
                      <a:solidFill>
                        <a:srgbClr val="FF0000"/>
                      </a:solidFill>
                    </a:ln>
                    <a:solidFill>
                      <a:srgbClr val="FFC000"/>
                    </a:solidFill>
                  </a:rPr>
                  <a:t>elastic bed coefficient</a:t>
                </a:r>
                <a:r>
                  <a:rPr lang="en-GB" sz="2000" dirty="0"/>
                  <a:t> 𝛼</a:t>
                </a:r>
                <a:endParaRPr lang="es-ES" sz="2000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r>
                  <a:rPr lang="en-GB" sz="2000" dirty="0"/>
                  <a:t>𝛼 </a:t>
                </a:r>
                <a:r>
                  <a:rPr lang="en-GB" sz="2000" b="1" dirty="0">
                    <a:ln>
                      <a:solidFill>
                        <a:srgbClr val="FF0000"/>
                      </a:solidFill>
                    </a:ln>
                    <a:solidFill>
                      <a:srgbClr val="FFC000"/>
                    </a:solidFill>
                  </a:rPr>
                  <a:t>accounts for </a:t>
                </a:r>
                <a:r>
                  <a:rPr lang="en-GB" sz="2000" dirty="0"/>
                  <a:t>the material properties of </a:t>
                </a:r>
                <a:r>
                  <a:rPr lang="en-GB" sz="2000" b="1" dirty="0">
                    <a:ln>
                      <a:solidFill>
                        <a:srgbClr val="FF0000"/>
                      </a:solidFill>
                    </a:ln>
                    <a:solidFill>
                      <a:srgbClr val="FFC000"/>
                    </a:solidFill>
                  </a:rPr>
                  <a:t>the surrounding medium </a:t>
                </a:r>
                <a:r>
                  <a:rPr lang="en-GB" sz="2000" dirty="0"/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2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ES" sz="2000" b="0" i="1" smtClean="0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a:rPr lang="es-ES" sz="2000" b="0" i="1" smtClean="0">
                            <a:latin typeface="Cambria Math" panose="02040503050406030204" pitchFamily="18" charset="0"/>
                          </a:rPr>
                          <m:t>𝑒𝑚𝑏</m:t>
                        </m:r>
                      </m:sub>
                    </m:sSub>
                  </m:oMath>
                </a14:m>
                <a:r>
                  <a:rPr lang="en-GB" sz="200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2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𝜈</m:t>
                        </m:r>
                      </m:e>
                      <m:sub>
                        <m:r>
                          <a:rPr lang="es-ES" sz="2000" b="0" i="1" smtClean="0">
                            <a:latin typeface="Cambria Math" panose="02040503050406030204" pitchFamily="18" charset="0"/>
                          </a:rPr>
                          <m:t>𝑒𝑚𝑏</m:t>
                        </m:r>
                      </m:sub>
                    </m:sSub>
                  </m:oMath>
                </a14:m>
                <a:r>
                  <a:rPr lang="en-GB" sz="2000" dirty="0"/>
                  <a:t>).</a:t>
                </a:r>
                <a:endParaRPr lang="en-ES" sz="2000" dirty="0"/>
              </a:p>
              <a:p>
                <a:r>
                  <a:rPr lang="en-GB" sz="2000" dirty="0"/>
                  <a:t>Idealized case (</a:t>
                </a:r>
                <a:r>
                  <a:rPr lang="en-GB" sz="2000" b="1" dirty="0">
                    <a:ln>
                      <a:solidFill>
                        <a:srgbClr val="FF0000"/>
                      </a:solidFill>
                    </a:ln>
                    <a:solidFill>
                      <a:srgbClr val="FFC000"/>
                    </a:solidFill>
                  </a:rPr>
                  <a:t>annulus</a:t>
                </a:r>
                <a:r>
                  <a:rPr lang="en-GB" sz="2000" dirty="0"/>
                  <a:t>):</a:t>
                </a:r>
              </a:p>
              <a:p>
                <a:endParaRPr lang="en-GB" sz="2000" dirty="0"/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𝛼</m:t>
                      </m:r>
                      <m:r>
                        <a:rPr lang="es-E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es-E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sz="2000" i="1"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es-ES" sz="2000" i="1">
                                  <a:latin typeface="Cambria Math" panose="02040503050406030204" pitchFamily="18" charset="0"/>
                                </a:rPr>
                                <m:t>𝑒𝑚𝑏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GB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sz="2000" i="1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s-ES" sz="2000" i="1">
                                  <a:latin typeface="Cambria Math" panose="02040503050406030204" pitchFamily="18" charset="0"/>
                                </a:rPr>
                                <m:t>𝑒𝑥𝑡</m:t>
                              </m:r>
                            </m:sub>
                          </m:sSub>
                          <m:r>
                            <a:rPr lang="es-ES" sz="2000" b="0" i="1" smtClean="0">
                              <a:latin typeface="Cambria Math" panose="02040503050406030204" pitchFamily="18" charset="0"/>
                            </a:rPr>
                            <m:t>(1+</m:t>
                          </m:r>
                          <m:sSub>
                            <m:sSubPr>
                              <m:ctrlPr>
                                <a:rPr lang="en-GB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𝜈</m:t>
                              </m:r>
                            </m:e>
                            <m:sub>
                              <m:r>
                                <a:rPr lang="es-ES" sz="2000" i="1">
                                  <a:latin typeface="Cambria Math" panose="02040503050406030204" pitchFamily="18" charset="0"/>
                                </a:rPr>
                                <m:t>𝑒𝑚𝑏</m:t>
                              </m:r>
                            </m:sub>
                          </m:sSub>
                          <m:r>
                            <a:rPr lang="es-ES" sz="20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n-GB" sz="20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3E303E80-4290-18F9-412B-B57D5052140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16131" y="1860507"/>
                <a:ext cx="5792400" cy="4495843"/>
              </a:xfrm>
              <a:blipFill>
                <a:blip r:embed="rId3"/>
                <a:stretch>
                  <a:fillRect l="-875" t="-1127"/>
                </a:stretch>
              </a:blipFill>
            </p:spPr>
            <p:txBody>
              <a:bodyPr/>
              <a:lstStyle/>
              <a:p>
                <a:r>
                  <a:rPr lang="en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91E202-219C-5C11-78FA-B8CB2D233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ES" dirty="0"/>
              <a:t>6 </a:t>
            </a:r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60B1580D-39C0-059E-DFD1-6A0A77BC83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 dirty="0"/>
          </a:p>
        </p:txBody>
      </p:sp>
      <p:pic>
        <p:nvPicPr>
          <p:cNvPr id="7" name="Picture 6" descr="A picture containing circle, clock, astronomy&#10;&#10;Description automatically generated">
            <a:extLst>
              <a:ext uri="{FF2B5EF4-FFF2-40B4-BE49-F238E27FC236}">
                <a16:creationId xmlns:a16="http://schemas.microsoft.com/office/drawing/2014/main" id="{7EE37009-E149-A44A-8955-C1FB72C796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00550" y="1858684"/>
            <a:ext cx="4318000" cy="42926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DCDD85F-9476-7109-495E-4E6659ECD97A}"/>
              </a:ext>
            </a:extLst>
          </p:cNvPr>
          <p:cNvSpPr txBox="1"/>
          <p:nvPr/>
        </p:nvSpPr>
        <p:spPr>
          <a:xfrm>
            <a:off x="7514305" y="4835583"/>
            <a:ext cx="30904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/>
              <a:t>Physically meaningful </a:t>
            </a:r>
            <a:r>
              <a:rPr lang="en-GB" dirty="0"/>
              <a:t>and </a:t>
            </a:r>
            <a:r>
              <a:rPr lang="en-GB" b="1" dirty="0"/>
              <a:t>flexible</a:t>
            </a:r>
            <a:r>
              <a:rPr lang="en-GB" dirty="0"/>
              <a:t> boundary condition.</a:t>
            </a:r>
            <a:endParaRPr lang="en-ES" dirty="0"/>
          </a:p>
        </p:txBody>
      </p:sp>
    </p:spTree>
    <p:extLst>
      <p:ext uri="{BB962C8B-B14F-4D97-AF65-F5344CB8AC3E}">
        <p14:creationId xmlns:p14="http://schemas.microsoft.com/office/powerpoint/2010/main" val="2523969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3C2E1F-B6FA-B1EE-00F1-FFECED3C25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C5FBF6C-B51C-946E-59C0-A0ADEDD173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ES" dirty="0"/>
              <a:t>7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8526578-DB9E-82B7-7268-0F22FDD5A49E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ES" dirty="0"/>
              <a:t>Patient-specific </a:t>
            </a:r>
            <a:r>
              <a:rPr lang="en-ES" sz="3600" dirty="0"/>
              <a:t>– high fidelity FE solver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79DB8A2-62C7-2C63-0D83-05697F3B012C}"/>
              </a:ext>
            </a:extLst>
          </p:cNvPr>
          <p:cNvSpPr txBox="1"/>
          <p:nvPr/>
        </p:nvSpPr>
        <p:spPr>
          <a:xfrm>
            <a:off x="990600" y="2160727"/>
            <a:ext cx="1051559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Geometries are </a:t>
            </a:r>
            <a:r>
              <a:rPr lang="en-GB" sz="2000" b="1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</a:rPr>
              <a:t>segmented from medical images</a:t>
            </a:r>
            <a:r>
              <a:rPr lang="en-GB" sz="2000" dirty="0"/>
              <a:t>.</a:t>
            </a:r>
            <a:endParaRPr lang="en-GB" sz="20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b="1" dirty="0"/>
              <a:t>Many</a:t>
            </a:r>
            <a:r>
              <a:rPr lang="en-GB" sz="2000" dirty="0"/>
              <a:t> </a:t>
            </a:r>
            <a:r>
              <a:rPr lang="en-GB" sz="2000" b="1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</a:rPr>
              <a:t>geometrical configurations</a:t>
            </a:r>
            <a:r>
              <a:rPr lang="en-GB" sz="2000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An </a:t>
            </a:r>
            <a:r>
              <a:rPr lang="en-GB" sz="2000" b="1" dirty="0"/>
              <a:t>unfitted approach </a:t>
            </a:r>
            <a:r>
              <a:rPr lang="en-GB" sz="2000" dirty="0"/>
              <a:t>is capable of handling different geometries and can be easily integrated with image segmentation.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We require a </a:t>
            </a:r>
            <a:r>
              <a:rPr lang="en-GB" sz="2000" b="1" dirty="0"/>
              <a:t>method to describe the geometry</a:t>
            </a:r>
            <a:r>
              <a:rPr lang="en-GB" sz="2000" dirty="0"/>
              <a:t>.</a:t>
            </a:r>
            <a:endParaRPr lang="en-ES" sz="2000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7193AF92-C890-20ED-349C-10E6BCCFDC65}"/>
              </a:ext>
            </a:extLst>
          </p:cNvPr>
          <p:cNvGrpSpPr/>
          <p:nvPr/>
        </p:nvGrpSpPr>
        <p:grpSpPr>
          <a:xfrm>
            <a:off x="990600" y="4620373"/>
            <a:ext cx="6367916" cy="1920367"/>
            <a:chOff x="990600" y="4620373"/>
            <a:chExt cx="6367916" cy="1920367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1A9B4513-3B56-85C3-68A9-8E1812957E12}"/>
                </a:ext>
              </a:extLst>
            </p:cNvPr>
            <p:cNvGrpSpPr/>
            <p:nvPr/>
          </p:nvGrpSpPr>
          <p:grpSpPr>
            <a:xfrm>
              <a:off x="990600" y="4620373"/>
              <a:ext cx="6367916" cy="1440000"/>
              <a:chOff x="1285174" y="4441044"/>
              <a:chExt cx="6367916" cy="1440000"/>
            </a:xfrm>
          </p:grpSpPr>
          <p:pic>
            <p:nvPicPr>
              <p:cNvPr id="14" name="Picture 13" descr="Logo&#10;&#10;Description automatically generated">
                <a:extLst>
                  <a:ext uri="{FF2B5EF4-FFF2-40B4-BE49-F238E27FC236}">
                    <a16:creationId xmlns:a16="http://schemas.microsoft.com/office/drawing/2014/main" id="{A455D862-0E14-40B9-C0E2-803C5C5C12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285174" y="4441044"/>
                <a:ext cx="1386818" cy="1440000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15" name="Picture 14" descr="A picture containing text, clipart&#10;&#10;Description automatically generated">
                <a:extLst>
                  <a:ext uri="{FF2B5EF4-FFF2-40B4-BE49-F238E27FC236}">
                    <a16:creationId xmlns:a16="http://schemas.microsoft.com/office/drawing/2014/main" id="{462AE221-1BBA-96E6-5C22-168794FE250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096000" y="4441044"/>
                <a:ext cx="1557090" cy="1440000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16" name="Picture 15" descr="A picture containing text, clipart&#10;&#10;Description automatically generated">
                <a:extLst>
                  <a:ext uri="{FF2B5EF4-FFF2-40B4-BE49-F238E27FC236}">
                    <a16:creationId xmlns:a16="http://schemas.microsoft.com/office/drawing/2014/main" id="{996BF55F-CA9B-8809-AA62-42F153B19DC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851678" y="4441044"/>
                <a:ext cx="1460225" cy="1440000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17" name="Picture 16" descr="A picture containing text, clipart&#10;&#10;Description automatically generated">
                <a:extLst>
                  <a:ext uri="{FF2B5EF4-FFF2-40B4-BE49-F238E27FC236}">
                    <a16:creationId xmlns:a16="http://schemas.microsoft.com/office/drawing/2014/main" id="{D58FB18B-D714-1429-80AB-7D192FC3CB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528781" y="4441044"/>
                <a:ext cx="1353352" cy="1440000"/>
              </a:xfrm>
              <a:prstGeom prst="rect">
                <a:avLst/>
              </a:prstGeom>
              <a:ln>
                <a:noFill/>
              </a:ln>
            </p:spPr>
          </p:pic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30A885A2-6002-097E-AFE8-9DC25318B207}"/>
                </a:ext>
              </a:extLst>
            </p:cNvPr>
            <p:cNvSpPr txBox="1"/>
            <p:nvPr/>
          </p:nvSpPr>
          <p:spPr>
            <a:xfrm>
              <a:off x="2640185" y="6202186"/>
              <a:ext cx="31880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/>
                <a:t>G</a:t>
              </a:r>
              <a:r>
                <a:rPr lang="en-ES" sz="1600" dirty="0"/>
                <a:t>eometrical configurations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1A7D4E74-D778-BBFA-6991-F07920EED2B8}"/>
              </a:ext>
            </a:extLst>
          </p:cNvPr>
          <p:cNvGrpSpPr/>
          <p:nvPr/>
        </p:nvGrpSpPr>
        <p:grpSpPr>
          <a:xfrm>
            <a:off x="8153400" y="4620373"/>
            <a:ext cx="3203469" cy="2133983"/>
            <a:chOff x="8153400" y="4620373"/>
            <a:chExt cx="3203469" cy="2133983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6CC1BB2B-95A6-9E24-80E6-185FAF972A15}"/>
                </a:ext>
              </a:extLst>
            </p:cNvPr>
            <p:cNvGrpSpPr/>
            <p:nvPr/>
          </p:nvGrpSpPr>
          <p:grpSpPr>
            <a:xfrm>
              <a:off x="8153400" y="4620373"/>
              <a:ext cx="2863402" cy="1440000"/>
              <a:chOff x="4675563" y="4506077"/>
              <a:chExt cx="2863402" cy="1440000"/>
            </a:xfrm>
          </p:grpSpPr>
          <p:pic>
            <p:nvPicPr>
              <p:cNvPr id="20" name="Picture 19" descr="A close-up of an ultrasound&#10;&#10;Description automatically generated with medium confidence">
                <a:extLst>
                  <a:ext uri="{FF2B5EF4-FFF2-40B4-BE49-F238E27FC236}">
                    <a16:creationId xmlns:a16="http://schemas.microsoft.com/office/drawing/2014/main" id="{8DBBF231-E4E0-F4C2-E569-BD7B8ECCA74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675563" y="4506077"/>
                <a:ext cx="1303291" cy="1440000"/>
              </a:xfrm>
              <a:prstGeom prst="rect">
                <a:avLst/>
              </a:prstGeom>
            </p:spPr>
          </p:pic>
          <p:pic>
            <p:nvPicPr>
              <p:cNvPr id="22" name="Picture 21" descr="A close-up of an ultrasound&#10;&#10;Description automatically generated with medium confidence">
                <a:extLst>
                  <a:ext uri="{FF2B5EF4-FFF2-40B4-BE49-F238E27FC236}">
                    <a16:creationId xmlns:a16="http://schemas.microsoft.com/office/drawing/2014/main" id="{A936A062-623E-8B83-34AC-61EC718F83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248399" y="4506077"/>
                <a:ext cx="1290566" cy="1440000"/>
              </a:xfrm>
              <a:prstGeom prst="rect">
                <a:avLst/>
              </a:prstGeom>
            </p:spPr>
          </p:pic>
        </p:grp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E5091552-9491-DC76-AF29-2E702B90C596}"/>
                </a:ext>
              </a:extLst>
            </p:cNvPr>
            <p:cNvSpPr txBox="1"/>
            <p:nvPr/>
          </p:nvSpPr>
          <p:spPr>
            <a:xfrm>
              <a:off x="8168826" y="6200358"/>
              <a:ext cx="318804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600" dirty="0"/>
                <a:t>Medical </a:t>
              </a:r>
              <a:r>
                <a:rPr lang="es-ES" sz="1600" dirty="0" err="1"/>
                <a:t>images</a:t>
              </a:r>
              <a:r>
                <a:rPr lang="es-ES" sz="1600" dirty="0"/>
                <a:t> </a:t>
              </a:r>
            </a:p>
            <a:p>
              <a:pPr algn="ctr"/>
              <a:r>
                <a:rPr lang="es-ES" sz="1400" dirty="0">
                  <a:solidFill>
                    <a:schemeClr val="bg2">
                      <a:lumMod val="50000"/>
                    </a:schemeClr>
                  </a:solidFill>
                </a:rPr>
                <a:t>(</a:t>
              </a:r>
              <a:r>
                <a:rPr lang="en-GB" sz="1400" dirty="0" err="1">
                  <a:solidFill>
                    <a:schemeClr val="bg2">
                      <a:lumMod val="50000"/>
                    </a:schemeClr>
                  </a:solidFill>
                </a:rPr>
                <a:t>Costopoulos</a:t>
              </a:r>
              <a:r>
                <a:rPr lang="en-GB" sz="1400" dirty="0">
                  <a:solidFill>
                    <a:schemeClr val="bg2">
                      <a:lumMod val="50000"/>
                    </a:schemeClr>
                  </a:solidFill>
                </a:rPr>
                <a:t> et al., 2017)</a:t>
              </a:r>
              <a:endParaRPr lang="en-ES" sz="14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62497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colorfulness, graphics, graphic design, creativity&#10;&#10;Description automatically generated">
            <a:extLst>
              <a:ext uri="{FF2B5EF4-FFF2-40B4-BE49-F238E27FC236}">
                <a16:creationId xmlns:a16="http://schemas.microsoft.com/office/drawing/2014/main" id="{74FCB408-A593-F5C5-5B1D-D46F6B481E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284" y="2785136"/>
            <a:ext cx="4943489" cy="3707617"/>
          </a:xfrm>
          <a:prstGeom prst="rect">
            <a:avLst/>
          </a:prstGeom>
          <a:scene3d>
            <a:camera prst="orthographicFront">
              <a:rot lat="21299999" lon="0" rev="0"/>
            </a:camera>
            <a:lightRig rig="threePt" dir="t"/>
          </a:scene3d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E3F09EC-E506-4898-615B-50DA85FF32F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2000369"/>
                <a:ext cx="10515600" cy="1325563"/>
              </a:xfrm>
            </p:spPr>
            <p:txBody>
              <a:bodyPr>
                <a:noAutofit/>
              </a:bodyPr>
              <a:lstStyle/>
              <a:p>
                <a:r>
                  <a:rPr lang="en-GB" sz="2000" dirty="0"/>
                  <a:t>The </a:t>
                </a:r>
                <a:r>
                  <a:rPr lang="en-GB" sz="2000" b="1" dirty="0">
                    <a:ln>
                      <a:solidFill>
                        <a:srgbClr val="FF0000"/>
                      </a:solidFill>
                    </a:ln>
                    <a:solidFill>
                      <a:srgbClr val="FFC000"/>
                    </a:solidFill>
                  </a:rPr>
                  <a:t>description</a:t>
                </a:r>
                <a:r>
                  <a:rPr lang="en-GB" sz="2000" dirty="0"/>
                  <a:t> of the domain of interest </a:t>
                </a:r>
                <a:r>
                  <a:rPr lang="en-ES" sz="2000" dirty="0"/>
                  <a:t>(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Ω</m:t>
                    </m:r>
                  </m:oMath>
                </a14:m>
                <a:r>
                  <a:rPr lang="en-ES" sz="2000" dirty="0"/>
                  <a:t>) </a:t>
                </a:r>
                <a:r>
                  <a:rPr lang="en-GB" sz="2000" dirty="0"/>
                  <a:t>is given </a:t>
                </a:r>
                <a:r>
                  <a:rPr lang="en-GB" sz="2000" b="1" dirty="0">
                    <a:ln>
                      <a:solidFill>
                        <a:srgbClr val="FF0000"/>
                      </a:solidFill>
                    </a:ln>
                    <a:solidFill>
                      <a:srgbClr val="FFC000"/>
                    </a:solidFill>
                  </a:rPr>
                  <a:t>with respect to a background domain</a:t>
                </a:r>
                <a:r>
                  <a:rPr lang="en-GB" sz="2000" dirty="0"/>
                  <a:t> </a:t>
                </a:r>
                <a:r>
                  <a:rPr lang="en-ES" sz="2000" dirty="0"/>
                  <a:t>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ES" sz="20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l-GR" sz="2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Ω</m:t>
                        </m:r>
                      </m:e>
                      <m:sup>
                        <m:r>
                          <a:rPr lang="es-ES" sz="20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sup>
                    </m:sSup>
                  </m:oMath>
                </a14:m>
                <a:r>
                  <a:rPr lang="en-ES" sz="2000" dirty="0"/>
                  <a:t>)</a:t>
                </a:r>
              </a:p>
              <a:p>
                <a:r>
                  <a:rPr lang="en-ES" sz="2000" dirty="0"/>
                  <a:t>Typically, </a:t>
                </a:r>
                <a:r>
                  <a:rPr lang="en-GB" sz="2000" dirty="0"/>
                  <a:t>these functions are defined using a </a:t>
                </a:r>
                <a:r>
                  <a:rPr lang="en-GB" sz="2000" b="1" dirty="0">
                    <a:ln>
                      <a:solidFill>
                        <a:srgbClr val="FF0000"/>
                      </a:solidFill>
                    </a:ln>
                    <a:solidFill>
                      <a:srgbClr val="FFC000"/>
                    </a:solidFill>
                  </a:rPr>
                  <a:t>distance function</a:t>
                </a:r>
                <a:r>
                  <a:rPr lang="en-GB" sz="2000" dirty="0">
                    <a:ln>
                      <a:solidFill>
                        <a:srgbClr val="FF0000"/>
                      </a:solidFill>
                    </a:ln>
                    <a:solidFill>
                      <a:srgbClr val="FFC000"/>
                    </a:solidFill>
                  </a:rPr>
                  <a:t> </a:t>
                </a:r>
                <a:r>
                  <a:rPr lang="en-GB" sz="2000" b="1" dirty="0"/>
                  <a:t>from an interface</a:t>
                </a:r>
                <a:r>
                  <a:rPr lang="en-GB" sz="2000" dirty="0"/>
                  <a:t>, which may not be simply connected.</a:t>
                </a:r>
                <a:endParaRPr lang="en-ES" sz="2000" b="1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E3F09EC-E506-4898-615B-50DA85FF32F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2000369"/>
                <a:ext cx="10515600" cy="1325563"/>
              </a:xfrm>
              <a:blipFill>
                <a:blip r:embed="rId3"/>
                <a:stretch>
                  <a:fillRect l="-603" t="-4717" b="-7547"/>
                </a:stretch>
              </a:blipFill>
            </p:spPr>
            <p:txBody>
              <a:bodyPr/>
              <a:lstStyle/>
              <a:p>
                <a:r>
                  <a:rPr lang="en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F66290D-5169-2C99-094F-1D3BEEAA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1A2C2F-3A10-3C8C-2AF6-CB9D483DB8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ES" dirty="0"/>
              <a:t>8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2757ED3-1F23-9AF0-8264-264E6AB07C14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ES" dirty="0"/>
              <a:t>Level Set -</a:t>
            </a:r>
            <a:r>
              <a:rPr lang="en-ES" sz="3600" dirty="0"/>
              <a:t> description of the geometry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1E9733EB-CD80-D8EB-E9FA-A9289C2ACB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71773" y="3183208"/>
            <a:ext cx="6034427" cy="2911475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F4BE9F2B-5B39-A800-A90C-8F2D3BFB8FF3}"/>
              </a:ext>
            </a:extLst>
          </p:cNvPr>
          <p:cNvSpPr/>
          <p:nvPr/>
        </p:nvSpPr>
        <p:spPr>
          <a:xfrm rot="19674704">
            <a:off x="1797248" y="3683333"/>
            <a:ext cx="2492981" cy="281054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  <a:scene3d>
            <a:camera prst="orthographicFront">
              <a:rot lat="18899995" lon="0" rev="0"/>
            </a:camera>
            <a:lightRig rig="threePt" dir="t"/>
          </a:scene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1CF42DFD-767E-8C81-979D-546B84284294}"/>
                  </a:ext>
                </a:extLst>
              </p:cNvPr>
              <p:cNvSpPr txBox="1"/>
              <p:nvPr/>
            </p:nvSpPr>
            <p:spPr>
              <a:xfrm>
                <a:off x="2279879" y="6123421"/>
                <a:ext cx="720000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ES" sz="18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l-GR" sz="18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Ω</m:t>
                          </m:r>
                        </m:e>
                        <m:sup>
                          <m:r>
                            <a:rPr lang="es-ES" sz="18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sup>
                      </m:sSup>
                    </m:oMath>
                  </m:oMathPara>
                </a14:m>
                <a:endParaRPr lang="en-ES" dirty="0"/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1CF42DFD-767E-8C81-979D-546B842842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9879" y="6123421"/>
                <a:ext cx="720000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Oval 22">
            <a:extLst>
              <a:ext uri="{FF2B5EF4-FFF2-40B4-BE49-F238E27FC236}">
                <a16:creationId xmlns:a16="http://schemas.microsoft.com/office/drawing/2014/main" id="{70B2EC5A-A0DC-E3FA-E519-806609F01078}"/>
              </a:ext>
            </a:extLst>
          </p:cNvPr>
          <p:cNvSpPr>
            <a:spLocks noChangeAspect="1"/>
          </p:cNvSpPr>
          <p:nvPr/>
        </p:nvSpPr>
        <p:spPr>
          <a:xfrm rot="3227677">
            <a:off x="2323739" y="4341564"/>
            <a:ext cx="1440000" cy="1440000"/>
          </a:xfrm>
          <a:prstGeom prst="ellipse">
            <a:avLst/>
          </a:prstGeom>
          <a:noFill/>
          <a:ln>
            <a:solidFill>
              <a:schemeClr val="tx1"/>
            </a:solidFill>
          </a:ln>
          <a:scene3d>
            <a:camera prst="orthographicFront">
              <a:rot lat="18900000" lon="0" rev="0"/>
            </a:camera>
            <a:lightRig rig="threePt" dir="t"/>
          </a:scene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B0C9F3CE-5E22-0175-A0C4-0E72CDA53C25}"/>
                  </a:ext>
                </a:extLst>
              </p:cNvPr>
              <p:cNvSpPr txBox="1"/>
              <p:nvPr/>
            </p:nvSpPr>
            <p:spPr>
              <a:xfrm>
                <a:off x="2863353" y="5305479"/>
                <a:ext cx="720000" cy="39299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ES" sz="18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l-GR" sz="18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Ω</m:t>
                          </m:r>
                        </m:e>
                        <m:sup/>
                      </m:sSup>
                    </m:oMath>
                  </m:oMathPara>
                </a14:m>
                <a:endParaRPr lang="en-ES" dirty="0"/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B0C9F3CE-5E22-0175-A0C4-0E72CDA53C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3353" y="5305479"/>
                <a:ext cx="720000" cy="39299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E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703065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7440</TotalTime>
  <Words>726</Words>
  <Application>Microsoft Macintosh PowerPoint</Application>
  <PresentationFormat>Widescreen</PresentationFormat>
  <Paragraphs>130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</vt:lpstr>
      <vt:lpstr>Calibri</vt:lpstr>
      <vt:lpstr>Cambria Math</vt:lpstr>
      <vt:lpstr>Courier New</vt:lpstr>
      <vt:lpstr>Helvetica Neue Thin</vt:lpstr>
      <vt:lpstr>Wingdings</vt:lpstr>
      <vt:lpstr>Office Theme</vt:lpstr>
      <vt:lpstr>Towards patient-specific modeling of Atherosclerotic Arterial Sections</vt:lpstr>
      <vt:lpstr>Overview</vt:lpstr>
      <vt:lpstr>What is atherosclerosis?</vt:lpstr>
      <vt:lpstr>Example: Stable VS Unstable plaque</vt:lpstr>
      <vt:lpstr>PowerPoint Presentation</vt:lpstr>
      <vt:lpstr>Problem Statement – 2D linear elasticity</vt:lpstr>
      <vt:lpstr>Modeling - Robin boundary condition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Thanks for your attention!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Stephan Gahima</dc:creator>
  <cp:lastModifiedBy>Stephan Gahima</cp:lastModifiedBy>
  <cp:revision>165</cp:revision>
  <dcterms:created xsi:type="dcterms:W3CDTF">2023-06-08T11:38:26Z</dcterms:created>
  <dcterms:modified xsi:type="dcterms:W3CDTF">2023-06-20T13:51:17Z</dcterms:modified>
</cp:coreProperties>
</file>